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13" r:id="rId3"/>
    <p:sldId id="314"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311"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312"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5" r:id="rId6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20" name="19 Marcador de pie de página"/>
          <p:cNvSpPr>
            <a:spLocks noGrp="1"/>
          </p:cNvSpPr>
          <p:nvPr>
            <p:ph type="ftr" sz="quarter" idx="11"/>
          </p:nvPr>
        </p:nvSpPr>
        <p:spPr/>
        <p:txBody>
          <a:bodyPr/>
          <a:lstStyle>
            <a:extLst/>
          </a:lstStyle>
          <a:p>
            <a:endParaRPr lang="es-MX" dirty="0"/>
          </a:p>
        </p:txBody>
      </p:sp>
      <p:sp>
        <p:nvSpPr>
          <p:cNvPr id="10" name="9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9" name="8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4" name="3 Marcador de pie de página"/>
          <p:cNvSpPr>
            <a:spLocks noGrp="1"/>
          </p:cNvSpPr>
          <p:nvPr>
            <p:ph type="ftr" sz="quarter" idx="11"/>
          </p:nvPr>
        </p:nvSpPr>
        <p:spPr/>
        <p:txBody>
          <a:bodyPr/>
          <a:lstStyle>
            <a:extLst/>
          </a:lstStyle>
          <a:p>
            <a:endParaRPr lang="es-MX" dirty="0"/>
          </a:p>
        </p:txBody>
      </p:sp>
      <p:sp>
        <p:nvSpPr>
          <p:cNvPr id="5" name="4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3" name="2 Marcador de pie de página"/>
          <p:cNvSpPr>
            <a:spLocks noGrp="1"/>
          </p:cNvSpPr>
          <p:nvPr>
            <p:ph type="ftr" sz="quarter" idx="11"/>
          </p:nvPr>
        </p:nvSpPr>
        <p:spPr/>
        <p:txBody>
          <a:bodyPr/>
          <a:lstStyle>
            <a:extLst/>
          </a:lstStyle>
          <a:p>
            <a:endParaRPr lang="es-MX" dirty="0"/>
          </a:p>
        </p:txBody>
      </p:sp>
      <p:sp>
        <p:nvSpPr>
          <p:cNvPr id="4" name="3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0D7788EF-F220-47C2-918B-0BE3CC0E3663}" type="datetimeFigureOut">
              <a:rPr lang="es-MX" smtClean="0"/>
              <a:pPr/>
              <a:t>22/08/2012</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7BF4CFD1-B875-4983-AAA7-0C22D3C9EC2A}" type="slidenum">
              <a:rPr lang="es-MX" smtClean="0"/>
              <a:pPr/>
              <a:t>‹Nº›</a:t>
            </a:fld>
            <a:endParaRPr lang="es-MX" dirty="0"/>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dirty="0"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D7788EF-F220-47C2-918B-0BE3CC0E3663}" type="datetimeFigureOut">
              <a:rPr lang="es-MX" smtClean="0"/>
              <a:pPr/>
              <a:t>22/08/2012</a:t>
            </a:fld>
            <a:endParaRPr lang="es-MX" dirty="0"/>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dirty="0"/>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BF4CFD1-B875-4983-AAA7-0C22D3C9EC2A}" type="slidenum">
              <a:rPr lang="es-MX" smtClean="0"/>
              <a:pPr/>
              <a:t>‹Nº›</a:t>
            </a:fld>
            <a:endParaRPr lang="es-MX" dirty="0"/>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es.wikipedia.org/wiki/James_Clerk_Maxwell" TargetMode="External"/><Relationship Id="rId3" Type="http://schemas.openxmlformats.org/officeDocument/2006/relationships/hyperlink" Target="http://es.wikipedia.org/wiki/Magnetismo" TargetMode="External"/><Relationship Id="rId7" Type="http://schemas.openxmlformats.org/officeDocument/2006/relationships/hyperlink" Target="http://es.wikipedia.org/wiki/Corriente_el%C3%A9ctrica_estacionaria" TargetMode="External"/><Relationship Id="rId12" Type="http://schemas.openxmlformats.org/officeDocument/2006/relationships/image" Target="../media/image5.jpeg"/><Relationship Id="rId2" Type="http://schemas.openxmlformats.org/officeDocument/2006/relationships/hyperlink" Target="http://es.wikipedia.org/wiki/F%C3%ADsica" TargetMode="External"/><Relationship Id="rId1" Type="http://schemas.openxmlformats.org/officeDocument/2006/relationships/slideLayout" Target="../slideLayouts/slideLayout2.xml"/><Relationship Id="rId6" Type="http://schemas.openxmlformats.org/officeDocument/2006/relationships/hyperlink" Target="http://es.wikipedia.org/wiki/Campo_magn%C3%A9tico" TargetMode="External"/><Relationship Id="rId11" Type="http://schemas.openxmlformats.org/officeDocument/2006/relationships/hyperlink" Target="http://es.wikipedia.org/wiki/F%C3%ADsica_cl%C3%A1sica" TargetMode="External"/><Relationship Id="rId5" Type="http://schemas.openxmlformats.org/officeDocument/2006/relationships/hyperlink" Target="http://es.wikipedia.org/wiki/Ley_de_Amp%C3%A8re" TargetMode="External"/><Relationship Id="rId10" Type="http://schemas.openxmlformats.org/officeDocument/2006/relationships/hyperlink" Target="http://es.wikipedia.org/wiki/Electromagnetismo" TargetMode="External"/><Relationship Id="rId4" Type="http://schemas.openxmlformats.org/officeDocument/2006/relationships/hyperlink" Target="http://es.wikipedia.org/wiki/Andr%C3%A9-Marie_Amp%C3%A8re" TargetMode="External"/><Relationship Id="rId9" Type="http://schemas.openxmlformats.org/officeDocument/2006/relationships/hyperlink" Target="http://es.wikipedia.org/wiki/Ecuaciones_de_Maxwel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s.wikipedia.org/wiki/Superficie_(matem%C3%A1tica)" TargetMode="External"/><Relationship Id="rId3" Type="http://schemas.openxmlformats.org/officeDocument/2006/relationships/hyperlink" Target="http://es.wikipedia.org/wiki/1831" TargetMode="External"/><Relationship Id="rId7" Type="http://schemas.openxmlformats.org/officeDocument/2006/relationships/hyperlink" Target="http://es.wikipedia.org/wiki/Flujo_magn%C3%A9tico" TargetMode="External"/><Relationship Id="rId2" Type="http://schemas.openxmlformats.org/officeDocument/2006/relationships/hyperlink" Target="http://es.wikipedia.org/wiki/Michael_Faraday" TargetMode="External"/><Relationship Id="rId1" Type="http://schemas.openxmlformats.org/officeDocument/2006/relationships/slideLayout" Target="../slideLayouts/slideLayout2.xml"/><Relationship Id="rId6" Type="http://schemas.openxmlformats.org/officeDocument/2006/relationships/hyperlink" Target="http://es.wikipedia.org/wiki/Tiempo" TargetMode="External"/><Relationship Id="rId5" Type="http://schemas.openxmlformats.org/officeDocument/2006/relationships/hyperlink" Target="http://es.wikipedia.org/wiki/Circuito_el%C3%A9ctrico" TargetMode="External"/><Relationship Id="rId4" Type="http://schemas.openxmlformats.org/officeDocument/2006/relationships/hyperlink" Target="http://es.wikipedia.org/wiki/Voltaje_inducido" TargetMode="External"/><Relationship Id="rId9" Type="http://schemas.openxmlformats.org/officeDocument/2006/relationships/hyperlink" Target="http://es.wikipedia.org/wiki/Ley_de_Farada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es.wikipedia.org/wiki/Fen%C3%B3meno_f%C3%ADsico" TargetMode="External"/><Relationship Id="rId7" Type="http://schemas.openxmlformats.org/officeDocument/2006/relationships/hyperlink" Target="http://es.wikipedia.org/wiki/Rayo" TargetMode="External"/><Relationship Id="rId2" Type="http://schemas.openxmlformats.org/officeDocument/2006/relationships/hyperlink" Target="http://es.wikipedia.org/wiki/%C3%81mbar" TargetMode="External"/><Relationship Id="rId1" Type="http://schemas.openxmlformats.org/officeDocument/2006/relationships/slideLayout" Target="../slideLayouts/slideLayout2.xml"/><Relationship Id="rId6" Type="http://schemas.openxmlformats.org/officeDocument/2006/relationships/hyperlink" Target="http://es.wikipedia.org/wiki/Electricidad" TargetMode="External"/><Relationship Id="rId5" Type="http://schemas.openxmlformats.org/officeDocument/2006/relationships/hyperlink" Target="http://es.wikipedia.org/wiki/Energ%C3%ADa" TargetMode="External"/><Relationship Id="rId4" Type="http://schemas.openxmlformats.org/officeDocument/2006/relationships/hyperlink" Target="http://es.wikipedia.org/wiki/Carga_el%C3%A9ctrica"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es.wikipedia.org/wiki/Campo_magn%C3%A9tico" TargetMode="External"/><Relationship Id="rId3" Type="http://schemas.openxmlformats.org/officeDocument/2006/relationships/hyperlink" Target="http://es.wikipedia.org/wiki/Electr%C3%B3n" TargetMode="External"/><Relationship Id="rId7" Type="http://schemas.openxmlformats.org/officeDocument/2006/relationships/hyperlink" Target="http://es.wikipedia.org/wiki/Amperio" TargetMode="External"/><Relationship Id="rId12" Type="http://schemas.openxmlformats.org/officeDocument/2006/relationships/image" Target="../media/image7.png"/><Relationship Id="rId2" Type="http://schemas.openxmlformats.org/officeDocument/2006/relationships/hyperlink" Target="http://es.wikipedia.org/wiki/Carga_el%C3%A9ctrica" TargetMode="External"/><Relationship Id="rId1" Type="http://schemas.openxmlformats.org/officeDocument/2006/relationships/slideLayout" Target="../slideLayouts/slideLayout2.xml"/><Relationship Id="rId6" Type="http://schemas.openxmlformats.org/officeDocument/2006/relationships/hyperlink" Target="http://es.wikipedia.org/wiki/Segundo" TargetMode="External"/><Relationship Id="rId11" Type="http://schemas.openxmlformats.org/officeDocument/2006/relationships/hyperlink" Target="http://es.wikipedia.org/wiki/Amper%C3%ADmetro" TargetMode="External"/><Relationship Id="rId5" Type="http://schemas.openxmlformats.org/officeDocument/2006/relationships/hyperlink" Target="http://es.wikipedia.org/wiki/Culombio" TargetMode="External"/><Relationship Id="rId10" Type="http://schemas.openxmlformats.org/officeDocument/2006/relationships/hyperlink" Target="http://es.wikipedia.org/wiki/Galvan%C3%B3metro" TargetMode="External"/><Relationship Id="rId4" Type="http://schemas.openxmlformats.org/officeDocument/2006/relationships/hyperlink" Target="http://es.wikipedia.org/wiki/Sistema_Internacional_de_Unidades" TargetMode="External"/><Relationship Id="rId9" Type="http://schemas.openxmlformats.org/officeDocument/2006/relationships/hyperlink" Target="http://es.wikipedia.org/wiki/Electroim%C3%A1n"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es.wikipedia.org/wiki/Carga_el%C3%A9ctrica" TargetMode="External"/><Relationship Id="rId3" Type="http://schemas.openxmlformats.org/officeDocument/2006/relationships/hyperlink" Target="http://es.wikipedia.org/wiki/Julio_(unidad)" TargetMode="External"/><Relationship Id="rId7" Type="http://schemas.openxmlformats.org/officeDocument/2006/relationships/hyperlink" Target="http://es.wikipedia.org/wiki/Trabajo_(f%C3%ADsica)" TargetMode="External"/><Relationship Id="rId12" Type="http://schemas.openxmlformats.org/officeDocument/2006/relationships/image" Target="../media/image8.png"/><Relationship Id="rId2" Type="http://schemas.openxmlformats.org/officeDocument/2006/relationships/hyperlink" Target="http://es.wikipedia.org/wiki/Voltio" TargetMode="External"/><Relationship Id="rId1" Type="http://schemas.openxmlformats.org/officeDocument/2006/relationships/slideLayout" Target="../slideLayouts/slideLayout2.xml"/><Relationship Id="rId6" Type="http://schemas.openxmlformats.org/officeDocument/2006/relationships/hyperlink" Target="http://es.wikipedia.org/wiki/Tensi%C3%B3n_(electricidad)" TargetMode="External"/><Relationship Id="rId11" Type="http://schemas.openxmlformats.org/officeDocument/2006/relationships/hyperlink" Target="http://es.wikipedia.org/wiki/Volt%C3%ADmetro" TargetMode="External"/><Relationship Id="rId5" Type="http://schemas.openxmlformats.org/officeDocument/2006/relationships/hyperlink" Target="http://es.wikipedia.org/wiki/Potencial_el%C3%A9ctrico" TargetMode="External"/><Relationship Id="rId10" Type="http://schemas.openxmlformats.org/officeDocument/2006/relationships/hyperlink" Target="http://es.wikipedia.org/wiki/Part%C3%ADcula_elemental" TargetMode="External"/><Relationship Id="rId4" Type="http://schemas.openxmlformats.org/officeDocument/2006/relationships/hyperlink" Target="http://es.wikipedia.org/wiki/Coulomb" TargetMode="External"/><Relationship Id="rId9" Type="http://schemas.openxmlformats.org/officeDocument/2006/relationships/hyperlink" Target="http://es.wikipedia.org/wiki/Campo_el%C3%A9ctrico"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es.wikipedia.org/wiki/Electr%C3%B3nica" TargetMode="External"/><Relationship Id="rId13" Type="http://schemas.openxmlformats.org/officeDocument/2006/relationships/hyperlink" Target="http://es.wikipedia.org/wiki/Capacidad_el%C3%A9ctrica" TargetMode="External"/><Relationship Id="rId3" Type="http://schemas.openxmlformats.org/officeDocument/2006/relationships/hyperlink" Target="http://es.wikipedia.org/wiki/Tensi%C3%B3n_(electricidad)" TargetMode="External"/><Relationship Id="rId7" Type="http://schemas.openxmlformats.org/officeDocument/2006/relationships/hyperlink" Target="http://es.wikipedia.org/wiki/Electromagnetismo" TargetMode="External"/><Relationship Id="rId12" Type="http://schemas.openxmlformats.org/officeDocument/2006/relationships/hyperlink" Target="http://es.wikipedia.org/wiki/Flujo_magn%C3%A9tico" TargetMode="External"/><Relationship Id="rId2" Type="http://schemas.openxmlformats.org/officeDocument/2006/relationships/hyperlink" Target="http://es.wikipedia.org/wiki/Corriente_el%C3%A9ctrica" TargetMode="External"/><Relationship Id="rId1" Type="http://schemas.openxmlformats.org/officeDocument/2006/relationships/slideLayout" Target="../slideLayouts/slideLayout2.xml"/><Relationship Id="rId6" Type="http://schemas.openxmlformats.org/officeDocument/2006/relationships/hyperlink" Target="http://es.wikipedia.org/wiki/Reactancia" TargetMode="External"/><Relationship Id="rId11" Type="http://schemas.openxmlformats.org/officeDocument/2006/relationships/hyperlink" Target="http://es.wikipedia.org/wiki/Campo_magn%C3%A9tico" TargetMode="External"/><Relationship Id="rId5" Type="http://schemas.openxmlformats.org/officeDocument/2006/relationships/hyperlink" Target="http://es.wikipedia.org/wiki/Resistencia_el%C3%A9ctrica" TargetMode="External"/><Relationship Id="rId10" Type="http://schemas.openxmlformats.org/officeDocument/2006/relationships/hyperlink" Target="http://es.wikipedia.org/wiki/Energ%C3%ADa" TargetMode="External"/><Relationship Id="rId4" Type="http://schemas.openxmlformats.org/officeDocument/2006/relationships/hyperlink" Target="http://es.wikipedia.org/wiki/Intensidad_de_corriente_el%C3%A9ctrica" TargetMode="External"/><Relationship Id="rId9" Type="http://schemas.openxmlformats.org/officeDocument/2006/relationships/hyperlink" Target="http://es.wikipedia.org/wiki/Inductor" TargetMode="External"/><Relationship Id="rId14" Type="http://schemas.openxmlformats.org/officeDocument/2006/relationships/hyperlink" Target="http://es.wikipedia.org/wiki/Condensador_el%C3%A9ctrico"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es.wikipedia.org/wiki/Corriente_el%C3%A9ctrica" TargetMode="External"/><Relationship Id="rId3" Type="http://schemas.openxmlformats.org/officeDocument/2006/relationships/hyperlink" Target="http://es.wikipedia.org/wiki/Conductor_el%C3%A9ctrico" TargetMode="External"/><Relationship Id="rId7" Type="http://schemas.openxmlformats.org/officeDocument/2006/relationships/hyperlink" Target="http://es.wikipedia.org/wiki/Electricidad" TargetMode="External"/><Relationship Id="rId2" Type="http://schemas.openxmlformats.org/officeDocument/2006/relationships/hyperlink" Target="http://es.wikipedia.org/wiki/Carga_el%C3%A9ctrica" TargetMode="External"/><Relationship Id="rId1" Type="http://schemas.openxmlformats.org/officeDocument/2006/relationships/slideLayout" Target="../slideLayouts/slideLayout2.xml"/><Relationship Id="rId6" Type="http://schemas.openxmlformats.org/officeDocument/2006/relationships/hyperlink" Target="http://es.wikipedia.org/wiki/Circuito_el%C3%A9ctrico" TargetMode="External"/><Relationship Id="rId5" Type="http://schemas.openxmlformats.org/officeDocument/2006/relationships/hyperlink" Target="http://es.wikipedia.org/wiki/Tabla_peri%C3%B3dica_de_los_elementos" TargetMode="External"/><Relationship Id="rId10" Type="http://schemas.openxmlformats.org/officeDocument/2006/relationships/image" Target="../media/image10.jpeg"/><Relationship Id="rId4" Type="http://schemas.openxmlformats.org/officeDocument/2006/relationships/hyperlink" Target="http://es.wikipedia.org/wiki/Aislamiento_el%C3%A9ctrico" TargetMode="External"/><Relationship Id="rId9" Type="http://schemas.openxmlformats.org/officeDocument/2006/relationships/image" Target="../media/image9.jpeg"/></Relationships>
</file>

<file path=ppt/slides/_rels/slide19.xml.rels><?xml version="1.0" encoding="UTF-8" standalone="yes"?>
<Relationships xmlns="http://schemas.openxmlformats.org/package/2006/relationships"><Relationship Id="rId8" Type="http://schemas.openxmlformats.org/officeDocument/2006/relationships/hyperlink" Target="http://es.wikipedia.org/wiki/Fuerza" TargetMode="External"/><Relationship Id="rId13" Type="http://schemas.openxmlformats.org/officeDocument/2006/relationships/hyperlink" Target="http://es.wikipedia.org/wiki/Michael_Faraday" TargetMode="External"/><Relationship Id="rId3" Type="http://schemas.openxmlformats.org/officeDocument/2006/relationships/hyperlink" Target="http://es.wikipedia.org/wiki/Modelo_f%C3%ADsico" TargetMode="External"/><Relationship Id="rId7" Type="http://schemas.openxmlformats.org/officeDocument/2006/relationships/hyperlink" Target="http://es.wikipedia.org/wiki/Carga_el%C3%A9ctrica" TargetMode="External"/><Relationship Id="rId12" Type="http://schemas.openxmlformats.org/officeDocument/2006/relationships/hyperlink" Target="http://es.wikipedia.org/wiki/Ley_de_Coulomb" TargetMode="External"/><Relationship Id="rId2" Type="http://schemas.openxmlformats.org/officeDocument/2006/relationships/hyperlink" Target="http://es.wikipedia.org/wiki/Campo_(f%C3%ADsica)" TargetMode="External"/><Relationship Id="rId1" Type="http://schemas.openxmlformats.org/officeDocument/2006/relationships/slideLayout" Target="../slideLayouts/slideLayout2.xml"/><Relationship Id="rId6" Type="http://schemas.openxmlformats.org/officeDocument/2006/relationships/hyperlink" Target="http://es.wikipedia.org/wiki/Campo_vectorial" TargetMode="External"/><Relationship Id="rId11" Type="http://schemas.openxmlformats.org/officeDocument/2006/relationships/hyperlink" Target="http://es.wikipedia.org/wiki/Campo_electromagn%C3%A9tico" TargetMode="External"/><Relationship Id="rId5" Type="http://schemas.openxmlformats.org/officeDocument/2006/relationships/hyperlink" Target="http://es.wikipedia.org/wiki/Campo_el%C3%A9ctrico" TargetMode="External"/><Relationship Id="rId10" Type="http://schemas.openxmlformats.org/officeDocument/2006/relationships/hyperlink" Target="http://es.wikipedia.org/wiki/Campo_tensorial" TargetMode="External"/><Relationship Id="rId4" Type="http://schemas.openxmlformats.org/officeDocument/2006/relationships/hyperlink" Target="http://es.wikipedia.org/wiki/Electricidad" TargetMode="External"/><Relationship Id="rId9" Type="http://schemas.openxmlformats.org/officeDocument/2006/relationships/hyperlink" Target="http://es.wikipedia.org/wiki/Campo_magn%C3%A9tico" TargetMode="External"/><Relationship Id="rId14" Type="http://schemas.openxmlformats.org/officeDocument/2006/relationships/hyperlink" Target="http://es.wikipedia.org/wiki/James_Clerk_Maxwe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es.wikipedia.org/wiki/Carga_el%C3%A9ctrica" TargetMode="External"/><Relationship Id="rId3" Type="http://schemas.openxmlformats.org/officeDocument/2006/relationships/hyperlink" Target="http://es.wikipedia.org/wiki/Idioma_ingl%C3%A9s" TargetMode="External"/><Relationship Id="rId7" Type="http://schemas.openxmlformats.org/officeDocument/2006/relationships/hyperlink" Target="http://es.wikipedia.org/wiki/Corriente_alterna" TargetMode="External"/><Relationship Id="rId2" Type="http://schemas.openxmlformats.org/officeDocument/2006/relationships/hyperlink" Target="http://es.wikipedia.org/wiki/Idioma_espa%C3%B1ol" TargetMode="External"/><Relationship Id="rId1" Type="http://schemas.openxmlformats.org/officeDocument/2006/relationships/slideLayout" Target="../slideLayouts/slideLayout2.xml"/><Relationship Id="rId6" Type="http://schemas.openxmlformats.org/officeDocument/2006/relationships/hyperlink" Target="http://es.wikipedia.org/wiki/Potencial_el%C3%A9ctrico" TargetMode="External"/><Relationship Id="rId11" Type="http://schemas.openxmlformats.org/officeDocument/2006/relationships/image" Target="../media/image11.png"/><Relationship Id="rId5" Type="http://schemas.openxmlformats.org/officeDocument/2006/relationships/hyperlink" Target="http://es.wikipedia.org/wiki/Conductor_el%C3%A9ctrico" TargetMode="External"/><Relationship Id="rId10" Type="http://schemas.openxmlformats.org/officeDocument/2006/relationships/hyperlink" Target="http://es.wikipedia.org/wiki/Corriente_continua" TargetMode="External"/><Relationship Id="rId4" Type="http://schemas.openxmlformats.org/officeDocument/2006/relationships/hyperlink" Target="http://es.wikipedia.org/wiki/Electrones" TargetMode="External"/><Relationship Id="rId9" Type="http://schemas.openxmlformats.org/officeDocument/2006/relationships/hyperlink" Target="http://es.wikipedia.org/wiki/Polaridad"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es.wikipedia.org/wiki/Modulaci%C3%B3n_(telecomunicaci%C3%B3n)" TargetMode="External"/><Relationship Id="rId3" Type="http://schemas.openxmlformats.org/officeDocument/2006/relationships/hyperlink" Target="http://es.wikipedia.org/wiki/Sinusoide" TargetMode="External"/><Relationship Id="rId7" Type="http://schemas.openxmlformats.org/officeDocument/2006/relationships/hyperlink" Target="http://es.wikipedia.org/wiki/Cable_el%C3%A9ctrico" TargetMode="External"/><Relationship Id="rId2" Type="http://schemas.openxmlformats.org/officeDocument/2006/relationships/hyperlink" Target="http://es.wikipedia.org/wiki/Corriente_el%C3%A9ctrica" TargetMode="External"/><Relationship Id="rId1" Type="http://schemas.openxmlformats.org/officeDocument/2006/relationships/slideLayout" Target="../slideLayouts/slideLayout2.xml"/><Relationship Id="rId6" Type="http://schemas.openxmlformats.org/officeDocument/2006/relationships/hyperlink" Target="http://es.wikipedia.org/wiki/Radiofrecuencia" TargetMode="External"/><Relationship Id="rId5" Type="http://schemas.openxmlformats.org/officeDocument/2006/relationships/hyperlink" Target="http://es.wikipedia.org/wiki/Audio" TargetMode="External"/><Relationship Id="rId4" Type="http://schemas.openxmlformats.org/officeDocument/2006/relationships/hyperlink" Target="http://es.wikipedia.org/wiki/Corriente_peri%C3%B3dica" TargetMode="External"/><Relationship Id="rId9" Type="http://schemas.openxmlformats.org/officeDocument/2006/relationships/image" Target="../media/image12.png"/></Relationships>
</file>

<file path=ppt/slides/_rels/slide26.xml.rels><?xml version="1.0" encoding="UTF-8" standalone="yes"?>
<Relationships xmlns="http://schemas.openxmlformats.org/package/2006/relationships"><Relationship Id="rId8" Type="http://schemas.openxmlformats.org/officeDocument/2006/relationships/hyperlink" Target="http://es.wikipedia.org/wiki/Energ%C3%ADa_el%C3%A9ctrica" TargetMode="External"/><Relationship Id="rId13" Type="http://schemas.openxmlformats.org/officeDocument/2006/relationships/hyperlink" Target="http://es.wikipedia.org/wiki/Efecto_Joule" TargetMode="External"/><Relationship Id="rId3" Type="http://schemas.openxmlformats.org/officeDocument/2006/relationships/hyperlink" Target="http://es.wikipedia.org/wiki/V%C3%A1lvula_termoi%C3%B3nica" TargetMode="External"/><Relationship Id="rId7" Type="http://schemas.openxmlformats.org/officeDocument/2006/relationships/hyperlink" Target="http://es.wikipedia.org/wiki/Corriente_continua" TargetMode="External"/><Relationship Id="rId12" Type="http://schemas.openxmlformats.org/officeDocument/2006/relationships/hyperlink" Target="http://es.wikipedia.org/wiki/Alta_tensi%C3%B3n_el%C3%A9ctrica" TargetMode="External"/><Relationship Id="rId2" Type="http://schemas.openxmlformats.org/officeDocument/2006/relationships/hyperlink" Target="http://es.wikipedia.org/wiki/Rectificador" TargetMode="External"/><Relationship Id="rId1" Type="http://schemas.openxmlformats.org/officeDocument/2006/relationships/slideLayout" Target="../slideLayouts/slideLayout2.xml"/><Relationship Id="rId6" Type="http://schemas.openxmlformats.org/officeDocument/2006/relationships/hyperlink" Target="http://es.wikipedia.org/wiki/Tiristor" TargetMode="External"/><Relationship Id="rId11" Type="http://schemas.openxmlformats.org/officeDocument/2006/relationships/hyperlink" Target="http://es.wikipedia.org/wiki/Transformador" TargetMode="External"/><Relationship Id="rId5" Type="http://schemas.openxmlformats.org/officeDocument/2006/relationships/hyperlink" Target="http://es.wikipedia.org/wiki/Semiconductor" TargetMode="External"/><Relationship Id="rId15" Type="http://schemas.openxmlformats.org/officeDocument/2006/relationships/hyperlink" Target="http://es.wikipedia.org/wiki/Corrientes_de_Foucault" TargetMode="External"/><Relationship Id="rId10" Type="http://schemas.openxmlformats.org/officeDocument/2006/relationships/hyperlink" Target="http://es.wikipedia.org/wiki/Intensidad_de_corriente_el%C3%A9ctrica" TargetMode="External"/><Relationship Id="rId4" Type="http://schemas.openxmlformats.org/officeDocument/2006/relationships/hyperlink" Target="http://es.wikipedia.org/wiki/Diodo" TargetMode="External"/><Relationship Id="rId9" Type="http://schemas.openxmlformats.org/officeDocument/2006/relationships/hyperlink" Target="http://es.wikipedia.org/wiki/Diferencia_de_potencial" TargetMode="External"/><Relationship Id="rId14" Type="http://schemas.openxmlformats.org/officeDocument/2006/relationships/hyperlink" Target="http://es.wikipedia.org/wiki/Hist%C3%A9resis"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es.wikipedia.org/wiki/Electrodos" TargetMode="External"/><Relationship Id="rId3" Type="http://schemas.openxmlformats.org/officeDocument/2006/relationships/hyperlink" Target="http://es.wikipedia.org/wiki/Redox" TargetMode="External"/><Relationship Id="rId7" Type="http://schemas.openxmlformats.org/officeDocument/2006/relationships/hyperlink" Target="http://es.wikipedia.org/wiki/Polarizaci%C3%B3n_electroqu%C3%ADmica" TargetMode="External"/><Relationship Id="rId2" Type="http://schemas.openxmlformats.org/officeDocument/2006/relationships/hyperlink" Target="http://es.wikipedia.org/wiki/Principio_de_funcionamiento" TargetMode="External"/><Relationship Id="rId1" Type="http://schemas.openxmlformats.org/officeDocument/2006/relationships/slideLayout" Target="../slideLayouts/slideLayout2.xml"/><Relationship Id="rId6" Type="http://schemas.openxmlformats.org/officeDocument/2006/relationships/hyperlink" Target="http://es.wikipedia.org/wiki/Pila_el%C3%A9ctrica" TargetMode="External"/><Relationship Id="rId5" Type="http://schemas.openxmlformats.org/officeDocument/2006/relationships/hyperlink" Target="http://es.wikipedia.org/wiki/Electr%C3%B3lisis" TargetMode="External"/><Relationship Id="rId4" Type="http://schemas.openxmlformats.org/officeDocument/2006/relationships/hyperlink" Target="http://es.wikipedia.org/wiki/Oxidaci%C3%B3n" TargetMode="External"/><Relationship Id="rId9" Type="http://schemas.openxmlformats.org/officeDocument/2006/relationships/hyperlink" Target="http://es.wikipedia.org/wiki/Electrolito"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es.wikipedia.org/wiki/Mercurio_(elemento)" TargetMode="External"/><Relationship Id="rId13" Type="http://schemas.openxmlformats.org/officeDocument/2006/relationships/hyperlink" Target="http://es.wikipedia.org/wiki/Fuerza_electromotriz" TargetMode="External"/><Relationship Id="rId3" Type="http://schemas.openxmlformats.org/officeDocument/2006/relationships/hyperlink" Target="http://es.wikipedia.org/wiki/Sulfato_de_plomo_(II)" TargetMode="External"/><Relationship Id="rId7" Type="http://schemas.openxmlformats.org/officeDocument/2006/relationships/hyperlink" Target="http://es.wikipedia.org/wiki/Thomas_Alva_Edison" TargetMode="External"/><Relationship Id="rId12" Type="http://schemas.openxmlformats.org/officeDocument/2006/relationships/hyperlink" Target="http://es.wikipedia.org/wiki/Acero" TargetMode="External"/><Relationship Id="rId2" Type="http://schemas.openxmlformats.org/officeDocument/2006/relationships/hyperlink" Target="http://es.wikipedia.org/wiki/Plomo" TargetMode="External"/><Relationship Id="rId1" Type="http://schemas.openxmlformats.org/officeDocument/2006/relationships/slideLayout" Target="../slideLayouts/slideLayout2.xml"/><Relationship Id="rId6" Type="http://schemas.openxmlformats.org/officeDocument/2006/relationships/hyperlink" Target="http://es.wikipedia.org/w/index.php?title=Waldemar_Jungner&amp;action=edit&amp;redlink=1" TargetMode="External"/><Relationship Id="rId11" Type="http://schemas.openxmlformats.org/officeDocument/2006/relationships/hyperlink" Target="http://es.wikipedia.org/wiki/Alcalino" TargetMode="External"/><Relationship Id="rId5" Type="http://schemas.openxmlformats.org/officeDocument/2006/relationships/hyperlink" Target="http://es.wikipedia.org/wiki/Autom%C3%B3vil" TargetMode="External"/><Relationship Id="rId10" Type="http://schemas.openxmlformats.org/officeDocument/2006/relationships/hyperlink" Target="http://es.wikipedia.org/wiki/Hidr%C3%B3xido_de_potasio" TargetMode="External"/><Relationship Id="rId4" Type="http://schemas.openxmlformats.org/officeDocument/2006/relationships/hyperlink" Target="http://es.wikipedia.org/wiki/%C3%81cido_sulf%C3%BArico" TargetMode="External"/><Relationship Id="rId9" Type="http://schemas.openxmlformats.org/officeDocument/2006/relationships/hyperlink" Target="http://es.wikipedia.org/wiki/Cloruro_de_amoni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es.wikipedia.org/wiki/Efecto_memoria" TargetMode="External"/><Relationship Id="rId3" Type="http://schemas.openxmlformats.org/officeDocument/2006/relationships/hyperlink" Target="http://es.wikipedia.org/wiki/Cadmio" TargetMode="External"/><Relationship Id="rId7" Type="http://schemas.openxmlformats.org/officeDocument/2006/relationships/hyperlink" Target="http://es.wikipedia.org/wiki/Grafito" TargetMode="Externa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hyperlink" Target="http://es.wikipedia.org/wiki/Bater%C3%ADa_de_iones_de_litio" TargetMode="External"/><Relationship Id="rId5" Type="http://schemas.openxmlformats.org/officeDocument/2006/relationships/hyperlink" Target="http://es.wikipedia.org/wiki/N%C3%ADquel" TargetMode="External"/><Relationship Id="rId4" Type="http://schemas.openxmlformats.org/officeDocument/2006/relationships/hyperlink" Target="http://es.wikipedia.org/wiki/Potasio" TargetMode="External"/><Relationship Id="rId9" Type="http://schemas.openxmlformats.org/officeDocument/2006/relationships/hyperlink" Target="http://es.wikipedia.org/wiki/Bluetooth"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es.wikipedia.org/wiki/Tel%C3%A9fono_m%C3%B3vil" TargetMode="External"/><Relationship Id="rId3" Type="http://schemas.openxmlformats.org/officeDocument/2006/relationships/hyperlink" Target="http://es.wikipedia.org/wiki/Tensi%C3%B3n_el%C3%A9ctrica" TargetMode="External"/><Relationship Id="rId7" Type="http://schemas.openxmlformats.org/officeDocument/2006/relationships/hyperlink" Target="http://es.wikipedia.org/wiki/Volt" TargetMode="External"/><Relationship Id="rId2" Type="http://schemas.openxmlformats.org/officeDocument/2006/relationships/hyperlink" Target="http://es.wikipedia.org/wiki/Corriente_el%C3%A9ctrica" TargetMode="External"/><Relationship Id="rId1" Type="http://schemas.openxmlformats.org/officeDocument/2006/relationships/slideLayout" Target="../slideLayouts/slideLayout2.xml"/><Relationship Id="rId6" Type="http://schemas.openxmlformats.org/officeDocument/2006/relationships/hyperlink" Target="http://es.wikipedia.org/wiki/Bater%C3%ADa_de_auto" TargetMode="External"/><Relationship Id="rId5" Type="http://schemas.openxmlformats.org/officeDocument/2006/relationships/hyperlink" Target="http://es.wikipedia.org/wiki/Bater%C3%ADa_el%C3%A9ctrica" TargetMode="External"/><Relationship Id="rId4" Type="http://schemas.openxmlformats.org/officeDocument/2006/relationships/hyperlink" Target="http://es.wikipedia.org/wiki/Pila_recargable"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9.xml.rels><?xml version="1.0" encoding="UTF-8" standalone="yes"?>
<Relationships xmlns="http://schemas.openxmlformats.org/package/2006/relationships"><Relationship Id="rId8" Type="http://schemas.openxmlformats.org/officeDocument/2006/relationships/hyperlink" Target="http://es.wikipedia.org/wiki/Campo_magn%C3%A9tico" TargetMode="External"/><Relationship Id="rId13" Type="http://schemas.openxmlformats.org/officeDocument/2006/relationships/hyperlink" Target="http://es.wikipedia.org/wiki/Borne_(electricidad)" TargetMode="External"/><Relationship Id="rId18" Type="http://schemas.openxmlformats.org/officeDocument/2006/relationships/hyperlink" Target="http://es.wikipedia.org/wiki/Generador_el%C3%A9ctrico" TargetMode="External"/><Relationship Id="rId3" Type="http://schemas.openxmlformats.org/officeDocument/2006/relationships/hyperlink" Target="http://es.wikipedia.org/wiki/Energ%C3%ADa_mec%C3%A1nica" TargetMode="External"/><Relationship Id="rId21" Type="http://schemas.openxmlformats.org/officeDocument/2006/relationships/hyperlink" Target="http://es.wikipedia.org/wiki/Bater%C3%ADa_el%C3%A9ctrica" TargetMode="External"/><Relationship Id="rId7" Type="http://schemas.openxmlformats.org/officeDocument/2006/relationships/hyperlink" Target="http://es.wikipedia.org/wiki/Conductor_el%C3%A9ctrico" TargetMode="External"/><Relationship Id="rId12" Type="http://schemas.openxmlformats.org/officeDocument/2006/relationships/hyperlink" Target="http://es.wikipedia.org/wiki/Pin_(electr%C3%B3nica)" TargetMode="External"/><Relationship Id="rId17" Type="http://schemas.openxmlformats.org/officeDocument/2006/relationships/hyperlink" Target="http://es.wikipedia.org/wiki/Electromagnetismo" TargetMode="External"/><Relationship Id="rId2" Type="http://schemas.openxmlformats.org/officeDocument/2006/relationships/hyperlink" Target="http://es.wikipedia.org/wiki/M%C3%A1quina_el%C3%A9ctrica" TargetMode="External"/><Relationship Id="rId16" Type="http://schemas.openxmlformats.org/officeDocument/2006/relationships/hyperlink" Target="http://es.wikipedia.org/wiki/Ley_de_Faraday" TargetMode="External"/><Relationship Id="rId20" Type="http://schemas.openxmlformats.org/officeDocument/2006/relationships/hyperlink" Target="http://es.wikipedia.org/wiki/Red_de_suministro_el%C3%A9ctrico" TargetMode="External"/><Relationship Id="rId1" Type="http://schemas.openxmlformats.org/officeDocument/2006/relationships/slideLayout" Target="../slideLayouts/slideLayout2.xml"/><Relationship Id="rId6" Type="http://schemas.openxmlformats.org/officeDocument/2006/relationships/hyperlink" Target="http://es.wikipedia.org/wiki/Inducci%C3%B3n_electromagn%C3%A9tica" TargetMode="External"/><Relationship Id="rId11" Type="http://schemas.openxmlformats.org/officeDocument/2006/relationships/hyperlink" Target="http://es.wikipedia.org/wiki/Polaridad_(electricidad)" TargetMode="External"/><Relationship Id="rId5" Type="http://schemas.openxmlformats.org/officeDocument/2006/relationships/hyperlink" Target="http://es.wikipedia.org/wiki/Corriente_alterna" TargetMode="External"/><Relationship Id="rId15" Type="http://schemas.openxmlformats.org/officeDocument/2006/relationships/hyperlink" Target="http://es.wikipedia.org/wiki/Fuerza_electromotriz" TargetMode="External"/><Relationship Id="rId23" Type="http://schemas.openxmlformats.org/officeDocument/2006/relationships/hyperlink" Target="http://es.wikipedia.org/wiki/Veh%C3%ADculo_h%C3%ADbrido" TargetMode="External"/><Relationship Id="rId10" Type="http://schemas.openxmlformats.org/officeDocument/2006/relationships/hyperlink" Target="http://es.wikipedia.org/wiki/Diferencia_de_potencial" TargetMode="External"/><Relationship Id="rId19" Type="http://schemas.openxmlformats.org/officeDocument/2006/relationships/hyperlink" Target="http://es.wikipedia.org/wiki/Freno_regenerativo" TargetMode="External"/><Relationship Id="rId4" Type="http://schemas.openxmlformats.org/officeDocument/2006/relationships/hyperlink" Target="http://es.wikipedia.org/wiki/Energ%C3%ADa_el%C3%A9ctrica" TargetMode="External"/><Relationship Id="rId9" Type="http://schemas.openxmlformats.org/officeDocument/2006/relationships/hyperlink" Target="http://es.wikipedia.org/wiki/Tensi%C3%B3n_(electricidad)" TargetMode="External"/><Relationship Id="rId14" Type="http://schemas.openxmlformats.org/officeDocument/2006/relationships/hyperlink" Target="http://es.wikipedia.org/wiki/Est%C3%A1tor" TargetMode="External"/><Relationship Id="rId22" Type="http://schemas.openxmlformats.org/officeDocument/2006/relationships/hyperlink" Target="http://es.wikipedia.org/wiki/Autom%C3%B3vi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4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sabelotodo.org/electrotecnia/rele.html" TargetMode="External"/><Relationship Id="rId2" Type="http://schemas.openxmlformats.org/officeDocument/2006/relationships/hyperlink" Target="http://www.sabelotodo.org/electrotecnia/corrientecontinua.html" TargetMode="External"/><Relationship Id="rId1" Type="http://schemas.openxmlformats.org/officeDocument/2006/relationships/slideLayout" Target="../slideLayouts/slideLayout2.xml"/><Relationship Id="rId5" Type="http://schemas.openxmlformats.org/officeDocument/2006/relationships/image" Target="../media/image32.gif"/><Relationship Id="rId4" Type="http://schemas.openxmlformats.org/officeDocument/2006/relationships/hyperlink" Target="http://www.sabelotodo.org/electrotecnia/motorcolector.html"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s.wikipedia.org/wiki/Electr%c3%b3n" TargetMode="External"/><Relationship Id="rId2" Type="http://schemas.openxmlformats.org/officeDocument/2006/relationships/hyperlink" Target="http://es.wikipedia.org/wiki/Radio_cl%C3%A1sico_del_electr%C3%B3n"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es.wikipedia.org/wiki/Inductor" TargetMode="External"/><Relationship Id="rId2" Type="http://schemas.openxmlformats.org/officeDocument/2006/relationships/hyperlink" Target="http://es.wikipedia.org/wiki/Condensador_el%C3%A9ctrico"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es.wikipedia.org/wiki/Electricidad" TargetMode="External"/><Relationship Id="rId2" Type="http://schemas.openxmlformats.org/officeDocument/2006/relationships/hyperlink" Target="http://tecnologia.idoneos.com/index.php/La_fricci%C3%B3n_permite_obtener_cargas_el%C3%A9ctricas" TargetMode="External"/><Relationship Id="rId1" Type="http://schemas.openxmlformats.org/officeDocument/2006/relationships/slideLayout" Target="../slideLayouts/slideLayout2.xml"/><Relationship Id="rId4" Type="http://schemas.openxmlformats.org/officeDocument/2006/relationships/hyperlink" Target="http://www.automecanico.com/"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s.wikipedia.org/wiki/Prot%C3%B3n" TargetMode="External"/><Relationship Id="rId3" Type="http://schemas.openxmlformats.org/officeDocument/2006/relationships/hyperlink" Target="http://es.wikipedia.org/wiki/%C3%81mbar" TargetMode="External"/><Relationship Id="rId7" Type="http://schemas.openxmlformats.org/officeDocument/2006/relationships/hyperlink" Target="http://es.wikipedia.org/wiki/N%C3%BAcleo_at%C3%B3mico" TargetMode="External"/><Relationship Id="rId2" Type="http://schemas.openxmlformats.org/officeDocument/2006/relationships/hyperlink" Target="http://es.wikipedia.org/wiki/Idioma_griego" TargetMode="External"/><Relationship Id="rId1" Type="http://schemas.openxmlformats.org/officeDocument/2006/relationships/slideLayout" Target="../slideLayouts/slideLayout2.xml"/><Relationship Id="rId6" Type="http://schemas.openxmlformats.org/officeDocument/2006/relationships/hyperlink" Target="http://es.wikipedia.org/wiki/%C3%81tomo" TargetMode="External"/><Relationship Id="rId11" Type="http://schemas.openxmlformats.org/officeDocument/2006/relationships/hyperlink" Target="http://es.wikipedia.org/wiki/Capa_electr%C3%B3nica" TargetMode="External"/><Relationship Id="rId5" Type="http://schemas.openxmlformats.org/officeDocument/2006/relationships/hyperlink" Target="http://es.wikipedia.org/wiki/Fermi%C3%B3n" TargetMode="External"/><Relationship Id="rId10" Type="http://schemas.openxmlformats.org/officeDocument/2006/relationships/hyperlink" Target="http://es.wikipedia.org/wiki/Orbital_at%C3%B3mico" TargetMode="External"/><Relationship Id="rId4" Type="http://schemas.openxmlformats.org/officeDocument/2006/relationships/hyperlink" Target="http://es.wikipedia.org/wiki/Part%C3%ADcula_subat%C3%B3mica" TargetMode="External"/><Relationship Id="rId9" Type="http://schemas.openxmlformats.org/officeDocument/2006/relationships/hyperlink" Target="http://es.wikipedia.org/wiki/Neutr%C3%B3n"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es.wikipedia.org/wiki/Im%C3%A1n_(f%C3%ADsica)" TargetMode="External"/><Relationship Id="rId3" Type="http://schemas.openxmlformats.org/officeDocument/2006/relationships/hyperlink" Target="http://es.wikipedia.org/wiki/Fuerza" TargetMode="External"/><Relationship Id="rId7" Type="http://schemas.openxmlformats.org/officeDocument/2006/relationships/hyperlink" Target="http://es.wikipedia.org/wiki/Aleaci%C3%B3n" TargetMode="External"/><Relationship Id="rId2" Type="http://schemas.openxmlformats.org/officeDocument/2006/relationships/hyperlink" Target="http://es.wikipedia.org/wiki/Material" TargetMode="External"/><Relationship Id="rId1" Type="http://schemas.openxmlformats.org/officeDocument/2006/relationships/slideLayout" Target="../slideLayouts/slideLayout2.xml"/><Relationship Id="rId6" Type="http://schemas.openxmlformats.org/officeDocument/2006/relationships/hyperlink" Target="http://es.wikipedia.org/wiki/Cobalto" TargetMode="External"/><Relationship Id="rId5" Type="http://schemas.openxmlformats.org/officeDocument/2006/relationships/hyperlink" Target="http://es.wikipedia.org/wiki/Hierro" TargetMode="External"/><Relationship Id="rId10" Type="http://schemas.openxmlformats.org/officeDocument/2006/relationships/hyperlink" Target="http://es.wikipedia.org/wiki/Radiaci%C3%B3n_electromagn%C3%A9tica" TargetMode="External"/><Relationship Id="rId4" Type="http://schemas.openxmlformats.org/officeDocument/2006/relationships/hyperlink" Target="http://es.wikipedia.org/wiki/N%C3%ADquel" TargetMode="External"/><Relationship Id="rId9" Type="http://schemas.openxmlformats.org/officeDocument/2006/relationships/hyperlink" Target="http://es.wikipedia.org/wiki/Campo_magn%C3%A9tico"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Mantenimiento de sistemas eléctricos</a:t>
            </a:r>
            <a:endParaRPr lang="es-MX" dirty="0"/>
          </a:p>
        </p:txBody>
      </p:sp>
      <p:sp>
        <p:nvSpPr>
          <p:cNvPr id="3" name="2 Subtítulo"/>
          <p:cNvSpPr>
            <a:spLocks noGrp="1"/>
          </p:cNvSpPr>
          <p:nvPr>
            <p:ph type="subTitle" idx="1"/>
          </p:nvPr>
        </p:nvSpPr>
        <p:spPr/>
        <p:txBody>
          <a:bodyPr/>
          <a:lstStyle/>
          <a:p>
            <a:r>
              <a:rPr lang="es-MX" dirty="0" smtClean="0"/>
              <a:t>José Ulises Márquez Ramírez</a:t>
            </a:r>
          </a:p>
          <a:p>
            <a:r>
              <a:rPr lang="es-MX" dirty="0" smtClean="0"/>
              <a:t>“302”</a:t>
            </a: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Ley de Ohms</a:t>
            </a:r>
            <a:endParaRPr lang="es-MX" dirty="0"/>
          </a:p>
        </p:txBody>
      </p:sp>
      <p:sp>
        <p:nvSpPr>
          <p:cNvPr id="3" name="2 Marcador de contenido"/>
          <p:cNvSpPr>
            <a:spLocks noGrp="1"/>
          </p:cNvSpPr>
          <p:nvPr>
            <p:ph idx="1"/>
          </p:nvPr>
        </p:nvSpPr>
        <p:spPr>
          <a:xfrm>
            <a:off x="1435608" y="1428736"/>
            <a:ext cx="7498080" cy="4800600"/>
          </a:xfrm>
        </p:spPr>
        <p:txBody>
          <a:bodyPr/>
          <a:lstStyle/>
          <a:p>
            <a:r>
              <a:rPr lang="es-MX" dirty="0" smtClean="0"/>
              <a:t>“La</a:t>
            </a:r>
          </a:p>
          <a:p>
            <a:r>
              <a:rPr lang="es-MX" dirty="0" smtClean="0"/>
              <a:t>intensidad de la corriente eléctrica es directamente proporcional a la tensión aplicada e inversamente proporcional a la resistencia que ofrece el conductor” .</a:t>
            </a:r>
          </a:p>
        </p:txBody>
      </p:sp>
      <p:pic>
        <p:nvPicPr>
          <p:cNvPr id="48130" name="Picture 2" descr="http://htmlimg2.scribdassets.com/8y4mc7xv40131pc2/images/2-d41850e482.jpg"/>
          <p:cNvPicPr>
            <a:picLocks noChangeAspect="1" noChangeArrowheads="1"/>
          </p:cNvPicPr>
          <p:nvPr/>
        </p:nvPicPr>
        <p:blipFill>
          <a:blip r:embed="rId2"/>
          <a:srcRect l="24917" t="50221" r="22757"/>
          <a:stretch>
            <a:fillRect/>
          </a:stretch>
        </p:blipFill>
        <p:spPr bwMode="auto">
          <a:xfrm>
            <a:off x="3071802" y="4143380"/>
            <a:ext cx="3500462" cy="239825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Ley de Ampere</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En </a:t>
            </a:r>
            <a:r>
              <a:rPr lang="es-MX" dirty="0" smtClean="0">
                <a:hlinkClick r:id="rId2" tooltip="Física"/>
              </a:rPr>
              <a:t>física</a:t>
            </a:r>
            <a:r>
              <a:rPr lang="es-MX" dirty="0" smtClean="0"/>
              <a:t> del </a:t>
            </a:r>
            <a:r>
              <a:rPr lang="es-MX" dirty="0" smtClean="0">
                <a:hlinkClick r:id="rId3" tooltip="Magnetismo"/>
              </a:rPr>
              <a:t>magnetismo</a:t>
            </a:r>
            <a:r>
              <a:rPr lang="es-MX" dirty="0" smtClean="0"/>
              <a:t>, la </a:t>
            </a:r>
            <a:r>
              <a:rPr lang="es-MX" b="1" dirty="0" smtClean="0"/>
              <a:t>ley de Ampère</a:t>
            </a:r>
            <a:r>
              <a:rPr lang="es-MX" dirty="0" smtClean="0"/>
              <a:t>, modelada por </a:t>
            </a:r>
            <a:r>
              <a:rPr lang="es-MX" dirty="0" smtClean="0">
                <a:hlinkClick r:id="rId4" tooltip="André-Marie Ampère"/>
              </a:rPr>
              <a:t>André-Marie Ampère</a:t>
            </a:r>
            <a:r>
              <a:rPr lang="es-MX" dirty="0" smtClean="0"/>
              <a:t> en 1826,</a:t>
            </a:r>
            <a:r>
              <a:rPr lang="es-MX" baseline="30000" dirty="0" smtClean="0">
                <a:hlinkClick r:id="rId5"/>
              </a:rPr>
              <a:t>1</a:t>
            </a:r>
            <a:r>
              <a:rPr lang="es-MX" dirty="0" smtClean="0"/>
              <a:t> relaciona un </a:t>
            </a:r>
            <a:r>
              <a:rPr lang="es-MX" dirty="0" smtClean="0">
                <a:hlinkClick r:id="rId6" tooltip="Campo magnético"/>
              </a:rPr>
              <a:t>campo magnético</a:t>
            </a:r>
            <a:r>
              <a:rPr lang="es-MX" dirty="0" smtClean="0"/>
              <a:t> estático con la causa que la produce, es decir, una </a:t>
            </a:r>
            <a:r>
              <a:rPr lang="es-MX" dirty="0" smtClean="0">
                <a:hlinkClick r:id="rId7" tooltip="Corriente eléctrica estacionaria"/>
              </a:rPr>
              <a:t>corriente eléctrica estacionaria</a:t>
            </a:r>
            <a:r>
              <a:rPr lang="es-MX" dirty="0" smtClean="0"/>
              <a:t>. </a:t>
            </a:r>
            <a:r>
              <a:rPr lang="es-MX" dirty="0" smtClean="0">
                <a:hlinkClick r:id="rId8" tooltip="James Clerk Maxwell"/>
              </a:rPr>
              <a:t>James Clerk Maxwell</a:t>
            </a:r>
            <a:r>
              <a:rPr lang="es-MX" dirty="0" smtClean="0"/>
              <a:t> la corrigió posteriormente y ahora es una de las </a:t>
            </a:r>
            <a:r>
              <a:rPr lang="es-MX" dirty="0" smtClean="0">
                <a:hlinkClick r:id="rId9" tooltip="Ecuaciones de Maxwell"/>
              </a:rPr>
              <a:t>ecuaciones de Maxwell</a:t>
            </a:r>
            <a:r>
              <a:rPr lang="es-MX" dirty="0" smtClean="0"/>
              <a:t>, formando parte del </a:t>
            </a:r>
            <a:r>
              <a:rPr lang="es-MX" dirty="0" smtClean="0">
                <a:hlinkClick r:id="rId10" tooltip="Electromagnetismo"/>
              </a:rPr>
              <a:t>electromagnetismo</a:t>
            </a:r>
            <a:r>
              <a:rPr lang="es-MX" dirty="0" smtClean="0"/>
              <a:t> de la </a:t>
            </a:r>
            <a:r>
              <a:rPr lang="es-MX" dirty="0" smtClean="0">
                <a:hlinkClick r:id="rId11" tooltip="Física clásica"/>
              </a:rPr>
              <a:t>física clásica</a:t>
            </a:r>
            <a:r>
              <a:rPr lang="es-MX" dirty="0" smtClean="0"/>
              <a:t>.</a:t>
            </a:r>
          </a:p>
          <a:p>
            <a:r>
              <a:rPr lang="es-MX" dirty="0" smtClean="0"/>
              <a:t>La ley de Ampére explica, que la circulación de la intensidad del campo magnético en un contorno cerrado es igual a la corriente que lo recorre en ese contorno.</a:t>
            </a:r>
          </a:p>
          <a:p>
            <a:r>
              <a:rPr lang="es-MX" dirty="0" smtClean="0"/>
              <a:t>El campo magnético es un campo vectorial con forma circular, cuyas líneas encierran la corriente. La dirección del campo en un punto es tangencial al círculo que encierra la corriente.</a:t>
            </a:r>
          </a:p>
          <a:p>
            <a:r>
              <a:rPr lang="es-MX" dirty="0" smtClean="0"/>
              <a:t>El campo magnético disminuye inversamente con la distancia al conductor.</a:t>
            </a:r>
          </a:p>
          <a:p>
            <a:endParaRPr lang="es-MX" dirty="0"/>
          </a:p>
        </p:txBody>
      </p:sp>
      <p:pic>
        <p:nvPicPr>
          <p:cNvPr id="47106" name="Picture 2" descr="http://ts3.mm.bing.net/images/thumbnail.aspx?q=5065412060643662&amp;id=fd73b9ca7c04ab955187be3cff39f737"/>
          <p:cNvPicPr>
            <a:picLocks noChangeAspect="1" noChangeArrowheads="1"/>
          </p:cNvPicPr>
          <p:nvPr/>
        </p:nvPicPr>
        <p:blipFill>
          <a:blip r:embed="rId12"/>
          <a:srcRect/>
          <a:stretch>
            <a:fillRect/>
          </a:stretch>
        </p:blipFill>
        <p:spPr bwMode="auto">
          <a:xfrm>
            <a:off x="7429520" y="0"/>
            <a:ext cx="1714480" cy="152400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Ley de Faraday</a:t>
            </a:r>
            <a:endParaRPr lang="es-MX" dirty="0"/>
          </a:p>
        </p:txBody>
      </p:sp>
      <p:sp>
        <p:nvSpPr>
          <p:cNvPr id="3" name="2 Marcador de contenido"/>
          <p:cNvSpPr>
            <a:spLocks noGrp="1"/>
          </p:cNvSpPr>
          <p:nvPr>
            <p:ph idx="1"/>
          </p:nvPr>
        </p:nvSpPr>
        <p:spPr/>
        <p:txBody>
          <a:bodyPr>
            <a:normAutofit lnSpcReduction="10000"/>
          </a:bodyPr>
          <a:lstStyle/>
          <a:p>
            <a:r>
              <a:rPr lang="es-MX" dirty="0" smtClean="0"/>
              <a:t>La </a:t>
            </a:r>
            <a:r>
              <a:rPr lang="es-MX" b="1" dirty="0" smtClean="0"/>
              <a:t>Ley de inducción electromagnética de Faraday</a:t>
            </a:r>
            <a:r>
              <a:rPr lang="es-MX" dirty="0" smtClean="0"/>
              <a:t> (o simplemente </a:t>
            </a:r>
            <a:r>
              <a:rPr lang="es-MX" b="1" dirty="0" smtClean="0"/>
              <a:t>Ley de Faraday</a:t>
            </a:r>
            <a:r>
              <a:rPr lang="es-MX" dirty="0" smtClean="0"/>
              <a:t>) se basa en los experimentos que </a:t>
            </a:r>
            <a:r>
              <a:rPr lang="es-MX" dirty="0" smtClean="0">
                <a:hlinkClick r:id="rId2" tooltip="Michael Faraday"/>
              </a:rPr>
              <a:t>Michael Faraday</a:t>
            </a:r>
            <a:r>
              <a:rPr lang="es-MX" dirty="0" smtClean="0"/>
              <a:t> realizó en </a:t>
            </a:r>
            <a:r>
              <a:rPr lang="es-MX" dirty="0" smtClean="0">
                <a:hlinkClick r:id="rId3" tooltip="1831"/>
              </a:rPr>
              <a:t>1831</a:t>
            </a:r>
            <a:r>
              <a:rPr lang="es-MX" dirty="0" smtClean="0"/>
              <a:t> y establece que el </a:t>
            </a:r>
            <a:r>
              <a:rPr lang="es-MX" dirty="0" smtClean="0">
                <a:hlinkClick r:id="rId4" tooltip="Voltaje inducido"/>
              </a:rPr>
              <a:t>voltaje inducido</a:t>
            </a:r>
            <a:r>
              <a:rPr lang="es-MX" dirty="0" smtClean="0"/>
              <a:t> en un </a:t>
            </a:r>
            <a:r>
              <a:rPr lang="es-MX" dirty="0" smtClean="0">
                <a:hlinkClick r:id="rId5" tooltip="Circuito eléctrico"/>
              </a:rPr>
              <a:t>circuito</a:t>
            </a:r>
            <a:r>
              <a:rPr lang="es-MX" dirty="0" smtClean="0"/>
              <a:t> cerrado es directamente proporcional a la rapidez con que cambia en el </a:t>
            </a:r>
            <a:r>
              <a:rPr lang="es-MX" dirty="0" smtClean="0">
                <a:hlinkClick r:id="rId6" tooltip="Tiempo"/>
              </a:rPr>
              <a:t>tiempo</a:t>
            </a:r>
            <a:r>
              <a:rPr lang="es-MX" dirty="0" smtClean="0"/>
              <a:t> el </a:t>
            </a:r>
            <a:r>
              <a:rPr lang="es-MX" dirty="0" smtClean="0">
                <a:hlinkClick r:id="rId7" tooltip="Flujo magnético"/>
              </a:rPr>
              <a:t>flujo magnético</a:t>
            </a:r>
            <a:r>
              <a:rPr lang="es-MX" dirty="0" smtClean="0"/>
              <a:t> que atraviesa una </a:t>
            </a:r>
            <a:r>
              <a:rPr lang="es-MX" dirty="0" smtClean="0">
                <a:hlinkClick r:id="rId8" tooltip="Superficie (matemática)"/>
              </a:rPr>
              <a:t>superficie</a:t>
            </a:r>
            <a:r>
              <a:rPr lang="es-MX" dirty="0" smtClean="0"/>
              <a:t> cualquiera con el circuito como borde:</a:t>
            </a:r>
            <a:r>
              <a:rPr lang="es-MX" baseline="30000" dirty="0" smtClean="0">
                <a:hlinkClick r:id="rId9"/>
              </a:rPr>
              <a:t>1</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2571744"/>
            <a:ext cx="7498080" cy="1143000"/>
          </a:xfrm>
        </p:spPr>
        <p:txBody>
          <a:bodyPr>
            <a:normAutofit fontScale="90000"/>
          </a:bodyPr>
          <a:lstStyle/>
          <a:p>
            <a:r>
              <a:rPr lang="es-MX" dirty="0" smtClean="0"/>
              <a:t>3° Conceptos básicos de electricidad automotriz</a:t>
            </a:r>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electricidad</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La </a:t>
            </a:r>
            <a:r>
              <a:rPr lang="es-MX" b="1" dirty="0" smtClean="0"/>
              <a:t>electricidad</a:t>
            </a:r>
            <a:r>
              <a:rPr lang="es-MX" dirty="0" smtClean="0"/>
              <a:t> (del griego ήλεκτρον </a:t>
            </a:r>
            <a:r>
              <a:rPr lang="es-MX" i="1" dirty="0" smtClean="0"/>
              <a:t>elektron</a:t>
            </a:r>
            <a:r>
              <a:rPr lang="es-MX" dirty="0" smtClean="0"/>
              <a:t>, cuyo significado es </a:t>
            </a:r>
            <a:r>
              <a:rPr lang="es-MX" dirty="0" smtClean="0">
                <a:hlinkClick r:id="rId2" tooltip="Ámbar"/>
              </a:rPr>
              <a:t>ámbar</a:t>
            </a:r>
            <a:r>
              <a:rPr lang="es-MX" dirty="0" smtClean="0"/>
              <a:t>) es un </a:t>
            </a:r>
            <a:r>
              <a:rPr lang="es-MX" dirty="0" smtClean="0">
                <a:hlinkClick r:id="rId3" tooltip="Fenómeno físico"/>
              </a:rPr>
              <a:t>fenómeno físico</a:t>
            </a:r>
            <a:r>
              <a:rPr lang="es-MX" dirty="0" smtClean="0"/>
              <a:t> cuyo origen son las </a:t>
            </a:r>
            <a:r>
              <a:rPr lang="es-MX" dirty="0" smtClean="0">
                <a:hlinkClick r:id="rId4" tooltip="Carga eléctrica"/>
              </a:rPr>
              <a:t>cargas eléctricas</a:t>
            </a:r>
            <a:r>
              <a:rPr lang="es-MX" dirty="0" smtClean="0"/>
              <a:t> y cuya </a:t>
            </a:r>
            <a:r>
              <a:rPr lang="es-MX" dirty="0" smtClean="0">
                <a:hlinkClick r:id="rId5" tooltip="Energía"/>
              </a:rPr>
              <a:t>energía</a:t>
            </a:r>
            <a:r>
              <a:rPr lang="es-MX" dirty="0" smtClean="0"/>
              <a:t> se manifiesta en fenómenos mecánicos, térmicos, luminosos y químicos, entre otros.</a:t>
            </a:r>
            <a:r>
              <a:rPr lang="es-MX" baseline="30000" dirty="0" smtClean="0">
                <a:hlinkClick r:id="rId6"/>
              </a:rPr>
              <a:t>1</a:t>
            </a:r>
            <a:r>
              <a:rPr lang="es-MX" dirty="0" smtClean="0"/>
              <a:t> </a:t>
            </a:r>
            <a:r>
              <a:rPr lang="es-MX" baseline="30000" dirty="0" smtClean="0">
                <a:hlinkClick r:id="rId6"/>
              </a:rPr>
              <a:t>2</a:t>
            </a:r>
            <a:r>
              <a:rPr lang="es-MX" dirty="0" smtClean="0"/>
              <a:t> </a:t>
            </a:r>
            <a:r>
              <a:rPr lang="es-MX" baseline="30000" dirty="0" smtClean="0">
                <a:hlinkClick r:id="rId6"/>
              </a:rPr>
              <a:t>3</a:t>
            </a:r>
            <a:r>
              <a:rPr lang="es-MX" dirty="0" smtClean="0"/>
              <a:t> </a:t>
            </a:r>
            <a:r>
              <a:rPr lang="es-MX" baseline="30000" dirty="0" smtClean="0">
                <a:hlinkClick r:id="rId6"/>
              </a:rPr>
              <a:t>4</a:t>
            </a:r>
            <a:r>
              <a:rPr lang="es-MX" dirty="0" smtClean="0"/>
              <a:t> Se puede observar de forma natural en fenómenos atmosféricos, por ejemplo los </a:t>
            </a:r>
            <a:r>
              <a:rPr lang="es-MX" dirty="0" smtClean="0">
                <a:hlinkClick r:id="rId7" tooltip="Rayo"/>
              </a:rPr>
              <a:t>rayos</a:t>
            </a:r>
            <a:r>
              <a:rPr lang="es-MX" dirty="0" smtClean="0"/>
              <a:t>, que son descargas eléctricas producidas por la transferencia de energía entre la ionosfera y la superficie terrestre (proceso complejo del que los rayos solo forman una parte). Otros mecanismos eléctricos naturales los podemos encontrar en procesos biológicos, como el funcionamiento del sistema nervioso. Es la base del funcionamiento de muchas máquinas, desde pequeños electrodomésticos hasta sistemas de gran potencia como los trenes de alta velocidad, y de todos los dispositivos electrónicos.</a:t>
            </a:r>
            <a:r>
              <a:rPr lang="es-MX" baseline="30000" dirty="0" smtClean="0">
                <a:hlinkClick r:id="rId6"/>
              </a:rPr>
              <a:t>5</a:t>
            </a:r>
            <a:r>
              <a:rPr lang="es-MX" dirty="0" smtClean="0"/>
              <a:t> Además es esencial para la producción de sustancias químicas como el aluminio y el cloro.</a:t>
            </a:r>
            <a:endParaRPr lang="es-MX" dirty="0"/>
          </a:p>
        </p:txBody>
      </p:sp>
      <p:pic>
        <p:nvPicPr>
          <p:cNvPr id="44034" name="Picture 2" descr="http://upload.wikimedia.org/wikipedia/commons/thumb/6/60/Tormenta_sobre_Madrid_%28Salamanca%29_01.jpg/220px-Tormenta_sobre_Madrid_%28Salamanca%29_01.jpg"/>
          <p:cNvPicPr>
            <a:picLocks noChangeAspect="1" noChangeArrowheads="1"/>
          </p:cNvPicPr>
          <p:nvPr/>
        </p:nvPicPr>
        <p:blipFill>
          <a:blip r:embed="rId8"/>
          <a:srcRect/>
          <a:stretch>
            <a:fillRect/>
          </a:stretch>
        </p:blipFill>
        <p:spPr bwMode="auto">
          <a:xfrm>
            <a:off x="6715140" y="0"/>
            <a:ext cx="2428860" cy="155375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Corriente</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La </a:t>
            </a:r>
            <a:r>
              <a:rPr lang="es-MX" b="1" dirty="0" smtClean="0"/>
              <a:t>corriente</a:t>
            </a:r>
            <a:r>
              <a:rPr lang="es-MX" dirty="0" smtClean="0"/>
              <a:t> o </a:t>
            </a:r>
            <a:r>
              <a:rPr lang="es-MX" b="1" dirty="0" smtClean="0"/>
              <a:t>intensidad eléctrica</a:t>
            </a:r>
            <a:r>
              <a:rPr lang="es-MX" dirty="0" smtClean="0"/>
              <a:t> es el flujo de </a:t>
            </a:r>
            <a:r>
              <a:rPr lang="es-MX" dirty="0" smtClean="0">
                <a:hlinkClick r:id="rId2" tooltip="Carga eléctrica"/>
              </a:rPr>
              <a:t>carga</a:t>
            </a:r>
            <a:r>
              <a:rPr lang="es-MX" dirty="0" smtClean="0"/>
              <a:t> por unidad de tiempo que recorre un material. Se debe al movimiento de los </a:t>
            </a:r>
            <a:r>
              <a:rPr lang="es-MX" dirty="0" smtClean="0">
                <a:hlinkClick r:id="rId3" tooltip="Electrón"/>
              </a:rPr>
              <a:t>electrones</a:t>
            </a:r>
            <a:r>
              <a:rPr lang="es-MX" dirty="0" smtClean="0"/>
              <a:t> en el interior del material. En el </a:t>
            </a:r>
            <a:r>
              <a:rPr lang="es-MX" dirty="0" smtClean="0">
                <a:hlinkClick r:id="rId4" tooltip="Sistema Internacional de Unidades"/>
              </a:rPr>
              <a:t>Sistema Internacional de Unidades</a:t>
            </a:r>
            <a:r>
              <a:rPr lang="es-MX" dirty="0" smtClean="0"/>
              <a:t> se expresa en C/s (</a:t>
            </a:r>
            <a:r>
              <a:rPr lang="es-MX" dirty="0" smtClean="0">
                <a:hlinkClick r:id="rId5" tooltip="Culombio"/>
              </a:rPr>
              <a:t>culombios</a:t>
            </a:r>
            <a:r>
              <a:rPr lang="es-MX" dirty="0" smtClean="0"/>
              <a:t> sobre </a:t>
            </a:r>
            <a:r>
              <a:rPr lang="es-MX" dirty="0" smtClean="0">
                <a:hlinkClick r:id="rId6" tooltip="Segundo"/>
              </a:rPr>
              <a:t>segundo</a:t>
            </a:r>
            <a:r>
              <a:rPr lang="es-MX" dirty="0" smtClean="0"/>
              <a:t>), unidad que se denomina </a:t>
            </a:r>
            <a:r>
              <a:rPr lang="es-MX" dirty="0" smtClean="0">
                <a:hlinkClick r:id="rId7" tooltip="Amperio"/>
              </a:rPr>
              <a:t>amperio</a:t>
            </a:r>
            <a:r>
              <a:rPr lang="es-MX" dirty="0" smtClean="0"/>
              <a:t>. Una corriente eléctrica, puesto que se trata de un movimiento de cargas, produce un </a:t>
            </a:r>
            <a:r>
              <a:rPr lang="es-MX" dirty="0" smtClean="0">
                <a:hlinkClick r:id="rId8" tooltip="Campo magnético"/>
              </a:rPr>
              <a:t>campo magnético</a:t>
            </a:r>
            <a:r>
              <a:rPr lang="es-MX" dirty="0" smtClean="0"/>
              <a:t>, un fenómeno que puede aprovecharse en el </a:t>
            </a:r>
            <a:r>
              <a:rPr lang="es-MX" dirty="0" smtClean="0">
                <a:hlinkClick r:id="rId9" tooltip="Electroimán"/>
              </a:rPr>
              <a:t>electroimán</a:t>
            </a:r>
            <a:r>
              <a:rPr lang="es-MX" dirty="0" smtClean="0"/>
              <a:t>.</a:t>
            </a:r>
          </a:p>
          <a:p>
            <a:r>
              <a:rPr lang="es-MX" dirty="0" smtClean="0"/>
              <a:t>El instrumento usado para medir la intensidad de la corriente eléctrica es el </a:t>
            </a:r>
            <a:r>
              <a:rPr lang="es-MX" dirty="0" smtClean="0">
                <a:hlinkClick r:id="rId10" tooltip="Galvanómetro"/>
              </a:rPr>
              <a:t>galvanómetro</a:t>
            </a:r>
            <a:r>
              <a:rPr lang="es-MX" dirty="0" smtClean="0"/>
              <a:t> que, calibrado en amperios, se llama </a:t>
            </a:r>
            <a:r>
              <a:rPr lang="es-MX" dirty="0" smtClean="0">
                <a:hlinkClick r:id="rId11" tooltip="Amperímetro"/>
              </a:rPr>
              <a:t>amperímetro</a:t>
            </a:r>
            <a:r>
              <a:rPr lang="es-MX" dirty="0" smtClean="0"/>
              <a:t>, colocado en serie con el conductor cuya intensidad se desea medir.</a:t>
            </a:r>
          </a:p>
          <a:p>
            <a:endParaRPr lang="es-MX" dirty="0"/>
          </a:p>
        </p:txBody>
      </p:sp>
      <p:pic>
        <p:nvPicPr>
          <p:cNvPr id="43010" name="Picture 2" descr="http://upload.wikimedia.org/wikipedia/commons/thumb/0/0c/Direzione_convenzionale_della_corrente_elettrica.svg/290px-Direzione_convenzionale_della_corrente_elettrica.svg.png"/>
          <p:cNvPicPr>
            <a:picLocks noChangeAspect="1" noChangeArrowheads="1"/>
          </p:cNvPicPr>
          <p:nvPr/>
        </p:nvPicPr>
        <p:blipFill>
          <a:blip r:embed="rId12"/>
          <a:srcRect/>
          <a:stretch>
            <a:fillRect/>
          </a:stretch>
        </p:blipFill>
        <p:spPr bwMode="auto">
          <a:xfrm>
            <a:off x="4929190" y="285728"/>
            <a:ext cx="2762250" cy="1028701"/>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Voltaje </a:t>
            </a:r>
            <a:endParaRPr lang="es-MX" dirty="0"/>
          </a:p>
        </p:txBody>
      </p:sp>
      <p:sp>
        <p:nvSpPr>
          <p:cNvPr id="3" name="2 Marcador de contenido"/>
          <p:cNvSpPr>
            <a:spLocks noGrp="1"/>
          </p:cNvSpPr>
          <p:nvPr>
            <p:ph idx="1"/>
          </p:nvPr>
        </p:nvSpPr>
        <p:spPr/>
        <p:txBody>
          <a:bodyPr>
            <a:normAutofit fontScale="85000" lnSpcReduction="10000"/>
          </a:bodyPr>
          <a:lstStyle/>
          <a:p>
            <a:r>
              <a:rPr lang="es-MX" dirty="0" smtClean="0"/>
              <a:t>La </a:t>
            </a:r>
            <a:r>
              <a:rPr lang="es-MX" b="1" dirty="0" smtClean="0"/>
              <a:t>tensión eléctrica</a:t>
            </a:r>
            <a:r>
              <a:rPr lang="es-MX" dirty="0" smtClean="0"/>
              <a:t>, también conocida como </a:t>
            </a:r>
            <a:r>
              <a:rPr lang="es-MX" b="1" dirty="0" smtClean="0"/>
              <a:t>voltaje</a:t>
            </a:r>
            <a:r>
              <a:rPr lang="es-MX" dirty="0" smtClean="0"/>
              <a:t>, </a:t>
            </a:r>
            <a:r>
              <a:rPr lang="es-MX" b="1" dirty="0" smtClean="0"/>
              <a:t>diferencia de potencial eléctrico</a:t>
            </a:r>
            <a:r>
              <a:rPr lang="es-MX" dirty="0" smtClean="0"/>
              <a:t> o </a:t>
            </a:r>
            <a:r>
              <a:rPr lang="es-MX" b="1" dirty="0" smtClean="0"/>
              <a:t>tensión eléctrica</a:t>
            </a:r>
            <a:r>
              <a:rPr lang="es-MX" dirty="0" smtClean="0"/>
              <a:t> (denotado dV y medido en </a:t>
            </a:r>
            <a:r>
              <a:rPr lang="es-MX" dirty="0" smtClean="0">
                <a:hlinkClick r:id="rId2" tooltip="Voltio"/>
              </a:rPr>
              <a:t>voltios</a:t>
            </a:r>
            <a:r>
              <a:rPr lang="es-MX" dirty="0" smtClean="0"/>
              <a:t> o </a:t>
            </a:r>
            <a:r>
              <a:rPr lang="es-MX" dirty="0" smtClean="0">
                <a:hlinkClick r:id="rId3" tooltip="Julio (unidad)"/>
              </a:rPr>
              <a:t>julios</a:t>
            </a:r>
            <a:r>
              <a:rPr lang="es-MX" dirty="0" smtClean="0"/>
              <a:t> por </a:t>
            </a:r>
            <a:r>
              <a:rPr lang="es-MX" dirty="0" smtClean="0">
                <a:hlinkClick r:id="rId4" tooltip="Coulomb"/>
              </a:rPr>
              <a:t>coulomb</a:t>
            </a:r>
            <a:r>
              <a:rPr lang="es-MX" dirty="0" smtClean="0"/>
              <a:t>) es la diferencia de potencial entre dos puntos o la diferencia de </a:t>
            </a:r>
            <a:r>
              <a:rPr lang="es-MX" dirty="0" smtClean="0">
                <a:hlinkClick r:id="rId5" tooltip="Potencial eléctrico"/>
              </a:rPr>
              <a:t>potencial de energía eléctrica</a:t>
            </a:r>
            <a:r>
              <a:rPr lang="es-MX" dirty="0" smtClean="0"/>
              <a:t> por la unidad de carga eléctrica entre dos puntos. </a:t>
            </a:r>
            <a:r>
              <a:rPr lang="es-MX" baseline="30000" dirty="0" smtClean="0">
                <a:hlinkClick r:id="rId6"/>
              </a:rPr>
              <a:t>1</a:t>
            </a:r>
            <a:endParaRPr lang="es-MX" dirty="0" smtClean="0"/>
          </a:p>
          <a:p>
            <a:r>
              <a:rPr lang="es-MX" dirty="0" smtClean="0"/>
              <a:t>También se puede definir como el </a:t>
            </a:r>
            <a:r>
              <a:rPr lang="es-MX" dirty="0" smtClean="0">
                <a:hlinkClick r:id="rId7" tooltip="Trabajo (física)"/>
              </a:rPr>
              <a:t>trabajo</a:t>
            </a:r>
            <a:r>
              <a:rPr lang="es-MX" dirty="0" smtClean="0"/>
              <a:t> por unidad de </a:t>
            </a:r>
            <a:r>
              <a:rPr lang="es-MX" dirty="0" smtClean="0">
                <a:hlinkClick r:id="rId8" tooltip="Carga eléctrica"/>
              </a:rPr>
              <a:t>carga</a:t>
            </a:r>
            <a:r>
              <a:rPr lang="es-MX" dirty="0" smtClean="0"/>
              <a:t> ejercido por el </a:t>
            </a:r>
            <a:r>
              <a:rPr lang="es-MX" dirty="0" smtClean="0">
                <a:hlinkClick r:id="rId9" tooltip="Campo eléctrico"/>
              </a:rPr>
              <a:t>campo eléctrico</a:t>
            </a:r>
            <a:r>
              <a:rPr lang="es-MX" dirty="0" smtClean="0"/>
              <a:t> sobre una </a:t>
            </a:r>
            <a:r>
              <a:rPr lang="es-MX" dirty="0" smtClean="0">
                <a:hlinkClick r:id="rId10" tooltip="Partícula elemental"/>
              </a:rPr>
              <a:t>partícula</a:t>
            </a:r>
            <a:r>
              <a:rPr lang="es-MX" dirty="0" smtClean="0"/>
              <a:t> cargada para moverla entre dos posiciones determinadas. Se puede medir con un </a:t>
            </a:r>
            <a:r>
              <a:rPr lang="es-MX" dirty="0" smtClean="0">
                <a:hlinkClick r:id="rId11" tooltip="Voltímetro"/>
              </a:rPr>
              <a:t>voltímetro</a:t>
            </a:r>
            <a:r>
              <a:rPr lang="es-MX" dirty="0" smtClean="0"/>
              <a:t>.</a:t>
            </a:r>
            <a:r>
              <a:rPr lang="es-MX" baseline="30000" dirty="0" smtClean="0">
                <a:hlinkClick r:id="rId6"/>
              </a:rPr>
              <a:t>2</a:t>
            </a:r>
            <a:endParaRPr lang="es-MX" dirty="0" smtClean="0"/>
          </a:p>
          <a:p>
            <a:endParaRPr lang="es-MX" dirty="0"/>
          </a:p>
        </p:txBody>
      </p:sp>
      <p:pic>
        <p:nvPicPr>
          <p:cNvPr id="41986" name="Picture 2" descr="http://upload.wikimedia.org/wikipedia/commons/thumb/a/a9/High_voltage_warning.svg/200px-High_voltage_warning.svg.png"/>
          <p:cNvPicPr>
            <a:picLocks noChangeAspect="1" noChangeArrowheads="1"/>
          </p:cNvPicPr>
          <p:nvPr/>
        </p:nvPicPr>
        <p:blipFill>
          <a:blip r:embed="rId12"/>
          <a:srcRect/>
          <a:stretch>
            <a:fillRect/>
          </a:stretch>
        </p:blipFill>
        <p:spPr bwMode="auto">
          <a:xfrm>
            <a:off x="6858016" y="0"/>
            <a:ext cx="2285984" cy="1560179"/>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Resistencia, impedancia, inductancia y capacitancia</a:t>
            </a:r>
            <a:endParaRPr lang="es-MX" dirty="0"/>
          </a:p>
        </p:txBody>
      </p:sp>
      <p:sp>
        <p:nvSpPr>
          <p:cNvPr id="3" name="2 Marcador de contenido"/>
          <p:cNvSpPr>
            <a:spLocks noGrp="1"/>
          </p:cNvSpPr>
          <p:nvPr>
            <p:ph idx="1"/>
          </p:nvPr>
        </p:nvSpPr>
        <p:spPr>
          <a:xfrm>
            <a:off x="1357290" y="1447800"/>
            <a:ext cx="7576398" cy="5053034"/>
          </a:xfrm>
        </p:spPr>
        <p:txBody>
          <a:bodyPr>
            <a:normAutofit fontScale="55000" lnSpcReduction="20000"/>
          </a:bodyPr>
          <a:lstStyle/>
          <a:p>
            <a:r>
              <a:rPr lang="es-MX" dirty="0" smtClean="0"/>
              <a:t>La </a:t>
            </a:r>
            <a:r>
              <a:rPr lang="es-MX" b="1" dirty="0" smtClean="0"/>
              <a:t>resistencia eléctrica</a:t>
            </a:r>
            <a:r>
              <a:rPr lang="es-MX" dirty="0" smtClean="0"/>
              <a:t> de un objeto es una medida de su oposición al paso de </a:t>
            </a:r>
            <a:r>
              <a:rPr lang="es-MX" dirty="0" smtClean="0">
                <a:hlinkClick r:id="rId2" tooltip="Corriente eléctrica"/>
              </a:rPr>
              <a:t>corriente</a:t>
            </a:r>
            <a:r>
              <a:rPr lang="es-MX" dirty="0" smtClean="0"/>
              <a:t>.</a:t>
            </a:r>
          </a:p>
          <a:p>
            <a:r>
              <a:rPr lang="es-MX" dirty="0" smtClean="0"/>
              <a:t> </a:t>
            </a:r>
            <a:r>
              <a:rPr lang="es-MX" b="1" dirty="0" smtClean="0"/>
              <a:t>impedancia</a:t>
            </a:r>
            <a:r>
              <a:rPr lang="es-MX" dirty="0" smtClean="0"/>
              <a:t> es una magnitud que establece la relación (cociente) entre la </a:t>
            </a:r>
            <a:r>
              <a:rPr lang="es-MX" dirty="0" smtClean="0">
                <a:hlinkClick r:id="rId3" tooltip="Tensión (electricidad)"/>
              </a:rPr>
              <a:t>tensión</a:t>
            </a:r>
            <a:r>
              <a:rPr lang="es-MX" dirty="0" smtClean="0"/>
              <a:t> y la </a:t>
            </a:r>
            <a:r>
              <a:rPr lang="es-MX" dirty="0" smtClean="0">
                <a:hlinkClick r:id="rId4" tooltip="Intensidad de corriente eléctrica"/>
              </a:rPr>
              <a:t>intensidad de corriente</a:t>
            </a:r>
            <a:r>
              <a:rPr lang="es-MX" dirty="0" smtClean="0"/>
              <a:t>. Tiene especial importancia si la corriente varía en el tiempo, en cuyo caso, ésta, la tensión y la propia impedancia se describen con números complejos o funciones del análisis armónico. Su módulo (a veces impropiamente llamado impedancia) establece la relación entre los valores máximos o los valores eficaces de la tensión y de la corriente. La parte real de la impedancia es la </a:t>
            </a:r>
            <a:r>
              <a:rPr lang="es-MX" dirty="0" smtClean="0">
                <a:hlinkClick r:id="rId5" tooltip="Resistencia eléctrica"/>
              </a:rPr>
              <a:t>resistencia</a:t>
            </a:r>
            <a:r>
              <a:rPr lang="es-MX" dirty="0" smtClean="0"/>
              <a:t> y su parte imaginaria es la </a:t>
            </a:r>
            <a:r>
              <a:rPr lang="es-MX" dirty="0" smtClean="0">
                <a:hlinkClick r:id="rId6" tooltip="Reactancia"/>
              </a:rPr>
              <a:t>reactancia</a:t>
            </a:r>
            <a:r>
              <a:rPr lang="es-MX" dirty="0" smtClean="0"/>
              <a:t>.</a:t>
            </a:r>
          </a:p>
          <a:p>
            <a:r>
              <a:rPr lang="es-MX" dirty="0" smtClean="0"/>
              <a:t>En </a:t>
            </a:r>
            <a:r>
              <a:rPr lang="es-MX" dirty="0" smtClean="0">
                <a:hlinkClick r:id="rId7" tooltip="Electromagnetismo"/>
              </a:rPr>
              <a:t>electromagnetismo</a:t>
            </a:r>
            <a:r>
              <a:rPr lang="es-MX" dirty="0" smtClean="0"/>
              <a:t> y </a:t>
            </a:r>
            <a:r>
              <a:rPr lang="es-MX" dirty="0" smtClean="0">
                <a:hlinkClick r:id="rId8" tooltip="Electrónica"/>
              </a:rPr>
              <a:t>electrónica</a:t>
            </a:r>
            <a:r>
              <a:rPr lang="es-MX" dirty="0" smtClean="0"/>
              <a:t>, la </a:t>
            </a:r>
            <a:r>
              <a:rPr lang="es-MX" b="1" dirty="0" smtClean="0"/>
              <a:t>inductancia</a:t>
            </a:r>
            <a:r>
              <a:rPr lang="es-MX" dirty="0" smtClean="0"/>
              <a:t> (), es una medida de la oposición a un cambio de corriente de un </a:t>
            </a:r>
            <a:r>
              <a:rPr lang="es-MX" dirty="0" smtClean="0">
                <a:hlinkClick r:id="rId9" tooltip="Inductor"/>
              </a:rPr>
              <a:t>inductor</a:t>
            </a:r>
            <a:r>
              <a:rPr lang="es-MX" dirty="0" smtClean="0"/>
              <a:t> o bobina que almacena </a:t>
            </a:r>
            <a:r>
              <a:rPr lang="es-MX" dirty="0" smtClean="0">
                <a:hlinkClick r:id="rId10" tooltip="Energía"/>
              </a:rPr>
              <a:t>energía</a:t>
            </a:r>
            <a:r>
              <a:rPr lang="es-MX" dirty="0" smtClean="0"/>
              <a:t> en presencia de un </a:t>
            </a:r>
            <a:r>
              <a:rPr lang="es-MX" dirty="0" smtClean="0">
                <a:hlinkClick r:id="rId11" tooltip="Campo magnético"/>
              </a:rPr>
              <a:t>campo magnético</a:t>
            </a:r>
            <a:r>
              <a:rPr lang="es-MX" dirty="0" smtClean="0"/>
              <a:t>, y se define como la relación entre el </a:t>
            </a:r>
            <a:r>
              <a:rPr lang="es-MX" dirty="0" smtClean="0">
                <a:hlinkClick r:id="rId12" tooltip="Flujo magnético"/>
              </a:rPr>
              <a:t>flujo magnético</a:t>
            </a:r>
            <a:r>
              <a:rPr lang="es-MX" dirty="0" smtClean="0"/>
              <a:t> () y la </a:t>
            </a:r>
            <a:r>
              <a:rPr lang="es-MX" dirty="0" smtClean="0">
                <a:hlinkClick r:id="rId4" tooltip="Intensidad de corriente eléctrica"/>
              </a:rPr>
              <a:t>intensidad de corriente eléctrica</a:t>
            </a:r>
            <a:r>
              <a:rPr lang="es-MX" dirty="0" smtClean="0"/>
              <a:t> () que circula por la bobina y el número de vueltas (N) de el devanado.</a:t>
            </a:r>
          </a:p>
          <a:p>
            <a:r>
              <a:rPr lang="es-MX" dirty="0" smtClean="0"/>
              <a:t>En </a:t>
            </a:r>
            <a:r>
              <a:rPr lang="es-MX" dirty="0" smtClean="0">
                <a:hlinkClick r:id="rId7" tooltip="Electromagnetismo"/>
              </a:rPr>
              <a:t>electromagnetismo</a:t>
            </a:r>
            <a:r>
              <a:rPr lang="es-MX" dirty="0" smtClean="0"/>
              <a:t> y </a:t>
            </a:r>
            <a:r>
              <a:rPr lang="es-MX" dirty="0" smtClean="0">
                <a:hlinkClick r:id="rId8" tooltip="Electrónica"/>
              </a:rPr>
              <a:t>electrónica</a:t>
            </a:r>
            <a:r>
              <a:rPr lang="es-MX" dirty="0" smtClean="0"/>
              <a:t>, la </a:t>
            </a:r>
            <a:r>
              <a:rPr lang="es-MX" b="1" dirty="0" smtClean="0"/>
              <a:t>capacitancia</a:t>
            </a:r>
            <a:r>
              <a:rPr lang="es-MX" b="1" baseline="30000" dirty="0" smtClean="0">
                <a:hlinkClick r:id="rId13"/>
              </a:rPr>
              <a:t>1</a:t>
            </a:r>
            <a:r>
              <a:rPr lang="es-MX" dirty="0" smtClean="0"/>
              <a:t> o </a:t>
            </a:r>
            <a:r>
              <a:rPr lang="es-MX" b="1" dirty="0" smtClean="0"/>
              <a:t>capacidad eléctrica</a:t>
            </a:r>
            <a:r>
              <a:rPr lang="es-MX" dirty="0" smtClean="0"/>
              <a:t> es la propiedad que tienen los cuerpos para mantener una carga eléctrica. La capacitancia también es una medida de la cantidad de energía eléctrica almacenada para un potencial eléctrico dado. El dispositivo más común que almacena energía de esta forma es el </a:t>
            </a:r>
            <a:r>
              <a:rPr lang="es-MX" dirty="0" smtClean="0">
                <a:hlinkClick r:id="rId14" tooltip="Condensador eléctrico"/>
              </a:rPr>
              <a:t>condensador</a:t>
            </a:r>
            <a:r>
              <a:rPr lang="es-MX" dirty="0" smtClean="0"/>
              <a:t>. </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Conductor, semiconductor y aislamiento</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Un </a:t>
            </a:r>
            <a:r>
              <a:rPr lang="es-MX" b="1" dirty="0" smtClean="0"/>
              <a:t>conductor eléctrico</a:t>
            </a:r>
            <a:r>
              <a:rPr lang="es-MX" dirty="0" smtClean="0"/>
              <a:t> es un material que ofrece poca resistencia al movimiento de </a:t>
            </a:r>
            <a:r>
              <a:rPr lang="es-MX" dirty="0" smtClean="0">
                <a:hlinkClick r:id="rId2" tooltip="Carga eléctrica"/>
              </a:rPr>
              <a:t>carga eléctrica</a:t>
            </a:r>
            <a:r>
              <a:rPr lang="es-MX" dirty="0" smtClean="0"/>
              <a:t>.</a:t>
            </a:r>
          </a:p>
          <a:p>
            <a:r>
              <a:rPr lang="es-MX" b="1" dirty="0" smtClean="0"/>
              <a:t>Semiconductor</a:t>
            </a:r>
            <a:r>
              <a:rPr lang="es-MX" dirty="0" smtClean="0"/>
              <a:t> es un elemento que se comporta como un </a:t>
            </a:r>
            <a:r>
              <a:rPr lang="es-MX" dirty="0" smtClean="0">
                <a:hlinkClick r:id="rId3" tooltip="Conductor eléctrico"/>
              </a:rPr>
              <a:t>conductor</a:t>
            </a:r>
            <a:r>
              <a:rPr lang="es-MX" dirty="0" smtClean="0"/>
              <a:t> o como </a:t>
            </a:r>
            <a:r>
              <a:rPr lang="es-MX" dirty="0" smtClean="0">
                <a:hlinkClick r:id="rId4" tooltip="Aislamiento eléctrico"/>
              </a:rPr>
              <a:t>aislante</a:t>
            </a:r>
            <a:r>
              <a:rPr lang="es-MX" dirty="0" smtClean="0"/>
              <a:t> dependiendo de diversos factores, como por ejemplo el campo eléctrico o magnético, la presión, la radiación que le incide, o la temperatura del ambiente en el que se encuentre. Los elementos químicos semiconductores de la </a:t>
            </a:r>
            <a:r>
              <a:rPr lang="es-MX" dirty="0" smtClean="0">
                <a:hlinkClick r:id="rId5" tooltip="Tabla periódica de los elementos"/>
              </a:rPr>
              <a:t>tabla periódica</a:t>
            </a:r>
            <a:r>
              <a:rPr lang="es-MX" dirty="0" smtClean="0"/>
              <a:t> se indican en la tabla adjunta.</a:t>
            </a:r>
          </a:p>
          <a:p>
            <a:r>
              <a:rPr lang="es-MX" dirty="0" smtClean="0"/>
              <a:t>El </a:t>
            </a:r>
            <a:r>
              <a:rPr lang="es-MX" b="1" dirty="0" smtClean="0"/>
              <a:t>aislamiento eléctrico</a:t>
            </a:r>
            <a:r>
              <a:rPr lang="es-MX" dirty="0" smtClean="0"/>
              <a:t> se produce cuando se cubre un elemento de una </a:t>
            </a:r>
            <a:r>
              <a:rPr lang="es-MX" dirty="0" smtClean="0">
                <a:hlinkClick r:id="rId6" tooltip="Circuito eléctrico"/>
              </a:rPr>
              <a:t>instalación eléctrica</a:t>
            </a:r>
            <a:r>
              <a:rPr lang="es-MX" dirty="0" smtClean="0"/>
              <a:t> con un material que no es </a:t>
            </a:r>
            <a:r>
              <a:rPr lang="es-MX" dirty="0" smtClean="0">
                <a:hlinkClick r:id="rId3" tooltip="Conductor eléctrico"/>
              </a:rPr>
              <a:t>conductor</a:t>
            </a:r>
            <a:r>
              <a:rPr lang="es-MX" dirty="0" smtClean="0"/>
              <a:t> de la </a:t>
            </a:r>
            <a:r>
              <a:rPr lang="es-MX" dirty="0" smtClean="0">
                <a:hlinkClick r:id="rId7" tooltip="Electricidad"/>
              </a:rPr>
              <a:t>electricidad</a:t>
            </a:r>
            <a:r>
              <a:rPr lang="es-MX" dirty="0" smtClean="0"/>
              <a:t>, es decir, un material que resiste el paso de la </a:t>
            </a:r>
            <a:r>
              <a:rPr lang="es-MX" dirty="0" smtClean="0">
                <a:hlinkClick r:id="rId8" tooltip="Corriente eléctrica"/>
              </a:rPr>
              <a:t>corriente</a:t>
            </a:r>
            <a:r>
              <a:rPr lang="es-MX" dirty="0" smtClean="0"/>
              <a:t> a través del elemento que recubre y lo mantiene en su trayectoria a lo largo del conductor. Dicho material se denomina </a:t>
            </a:r>
            <a:r>
              <a:rPr lang="es-MX" b="1" dirty="0" smtClean="0"/>
              <a:t>aislante eléctrico.</a:t>
            </a:r>
            <a:endParaRPr lang="es-MX" dirty="0"/>
          </a:p>
        </p:txBody>
      </p:sp>
      <p:pic>
        <p:nvPicPr>
          <p:cNvPr id="39938" name="Picture 2" descr="http://upload.wikimedia.org/wikipedia/commons/thumb/7/74/Stranded_lamp_wire.jpg/220px-Stranded_lamp_wire.jpg"/>
          <p:cNvPicPr>
            <a:picLocks noChangeAspect="1" noChangeArrowheads="1"/>
          </p:cNvPicPr>
          <p:nvPr/>
        </p:nvPicPr>
        <p:blipFill>
          <a:blip r:embed="rId9"/>
          <a:srcRect/>
          <a:stretch>
            <a:fillRect/>
          </a:stretch>
        </p:blipFill>
        <p:spPr bwMode="auto">
          <a:xfrm>
            <a:off x="0" y="5063962"/>
            <a:ext cx="1785918" cy="1794037"/>
          </a:xfrm>
          <a:prstGeom prst="rect">
            <a:avLst/>
          </a:prstGeom>
          <a:noFill/>
        </p:spPr>
      </p:pic>
      <p:pic>
        <p:nvPicPr>
          <p:cNvPr id="39940" name="Picture 4" descr="http://upload.wikimedia.org/wikipedia/commons/thumb/9/9f/CintaAislanteElectricaRojaUnion.jpg/250px-CintaAislanteElectricaRojaUnion.jpg"/>
          <p:cNvPicPr>
            <a:picLocks noChangeAspect="1" noChangeArrowheads="1"/>
          </p:cNvPicPr>
          <p:nvPr/>
        </p:nvPicPr>
        <p:blipFill>
          <a:blip r:embed="rId10"/>
          <a:srcRect/>
          <a:stretch>
            <a:fillRect/>
          </a:stretch>
        </p:blipFill>
        <p:spPr bwMode="auto">
          <a:xfrm>
            <a:off x="0" y="2696356"/>
            <a:ext cx="1740556" cy="1308899"/>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Campo eléctrico</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El </a:t>
            </a:r>
            <a:r>
              <a:rPr lang="es-MX" b="1" dirty="0" smtClean="0"/>
              <a:t>campo eléctrico</a:t>
            </a:r>
            <a:r>
              <a:rPr lang="es-MX" dirty="0" smtClean="0"/>
              <a:t> es un </a:t>
            </a:r>
            <a:r>
              <a:rPr lang="es-MX" dirty="0" smtClean="0">
                <a:hlinkClick r:id="rId2" tooltip="Campo (física)"/>
              </a:rPr>
              <a:t>campo físico</a:t>
            </a:r>
            <a:r>
              <a:rPr lang="es-MX" dirty="0" smtClean="0"/>
              <a:t> que es representado mediante un </a:t>
            </a:r>
            <a:r>
              <a:rPr lang="es-MX" dirty="0" smtClean="0">
                <a:hlinkClick r:id="rId3" tooltip="Modelo físico"/>
              </a:rPr>
              <a:t>modelo</a:t>
            </a:r>
            <a:r>
              <a:rPr lang="es-MX" dirty="0" smtClean="0"/>
              <a:t> que describe la interacción entre cuerpos y sistemas con propiedades de naturaleza </a:t>
            </a:r>
            <a:r>
              <a:rPr lang="es-MX" dirty="0" smtClean="0">
                <a:hlinkClick r:id="rId4" tooltip="Electricidad"/>
              </a:rPr>
              <a:t>eléctrica</a:t>
            </a:r>
            <a:r>
              <a:rPr lang="es-MX" dirty="0" smtClean="0"/>
              <a:t>.</a:t>
            </a:r>
            <a:r>
              <a:rPr lang="es-MX" baseline="30000" dirty="0" smtClean="0">
                <a:hlinkClick r:id="rId5"/>
              </a:rPr>
              <a:t>1</a:t>
            </a:r>
            <a:r>
              <a:rPr lang="es-MX" dirty="0" smtClean="0"/>
              <a:t> Matemáticamente se describe como un </a:t>
            </a:r>
            <a:r>
              <a:rPr lang="es-MX" dirty="0" smtClean="0">
                <a:hlinkClick r:id="rId6" tooltip="Campo vectorial"/>
              </a:rPr>
              <a:t>campo vectorial</a:t>
            </a:r>
            <a:r>
              <a:rPr lang="es-MX" dirty="0" smtClean="0"/>
              <a:t> en el cual una </a:t>
            </a:r>
            <a:r>
              <a:rPr lang="es-MX" dirty="0" smtClean="0">
                <a:hlinkClick r:id="rId7" tooltip="Carga eléctrica"/>
              </a:rPr>
              <a:t>carga eléctrica</a:t>
            </a:r>
            <a:r>
              <a:rPr lang="es-MX" dirty="0" smtClean="0"/>
              <a:t> puntual de valor sufre los efectos de una </a:t>
            </a:r>
            <a:r>
              <a:rPr lang="es-MX" dirty="0" smtClean="0">
                <a:hlinkClick r:id="rId8" tooltip="Fuerza"/>
              </a:rPr>
              <a:t>fuerza</a:t>
            </a:r>
            <a:r>
              <a:rPr lang="es-MX" dirty="0" smtClean="0"/>
              <a:t> eléctrica dada por la siguiente ecuación:</a:t>
            </a:r>
          </a:p>
          <a:p>
            <a:r>
              <a:rPr lang="es-MX" dirty="0" smtClean="0"/>
              <a:t>(</a:t>
            </a:r>
            <a:r>
              <a:rPr lang="es-MX" dirty="0" smtClean="0">
                <a:hlinkClick r:id="rId5"/>
              </a:rPr>
              <a:t>1</a:t>
            </a:r>
            <a:r>
              <a:rPr lang="es-MX" dirty="0" smtClean="0"/>
              <a:t>) </a:t>
            </a:r>
          </a:p>
          <a:p>
            <a:r>
              <a:rPr lang="es-MX" dirty="0" smtClean="0"/>
              <a:t>En los modelos relativistas actuales, el campo eléctrico se incorpora, junto con el </a:t>
            </a:r>
            <a:r>
              <a:rPr lang="es-MX" dirty="0" smtClean="0">
                <a:hlinkClick r:id="rId9" tooltip="Campo magnético"/>
              </a:rPr>
              <a:t>campo magnético</a:t>
            </a:r>
            <a:r>
              <a:rPr lang="es-MX" dirty="0" smtClean="0"/>
              <a:t>, en </a:t>
            </a:r>
            <a:r>
              <a:rPr lang="es-MX" dirty="0" smtClean="0">
                <a:hlinkClick r:id="rId10" tooltip="Campo tensorial"/>
              </a:rPr>
              <a:t>campo tensorial</a:t>
            </a:r>
            <a:r>
              <a:rPr lang="es-MX" dirty="0" smtClean="0"/>
              <a:t> cuadridimensional, denominado </a:t>
            </a:r>
            <a:r>
              <a:rPr lang="es-MX" dirty="0" smtClean="0">
                <a:hlinkClick r:id="rId11" tooltip="Campo electromagnético"/>
              </a:rPr>
              <a:t>campo electromagnético</a:t>
            </a:r>
            <a:r>
              <a:rPr lang="es-MX" dirty="0" smtClean="0"/>
              <a:t> </a:t>
            </a:r>
            <a:r>
              <a:rPr lang="es-MX" i="1" dirty="0" smtClean="0"/>
              <a:t>F</a:t>
            </a:r>
            <a:r>
              <a:rPr lang="es-MX" baseline="30000" dirty="0" smtClean="0"/>
              <a:t>μν</a:t>
            </a:r>
            <a:r>
              <a:rPr lang="es-MX" dirty="0" smtClean="0"/>
              <a:t>.</a:t>
            </a:r>
            <a:r>
              <a:rPr lang="es-MX" baseline="30000" dirty="0" smtClean="0">
                <a:hlinkClick r:id="rId5"/>
              </a:rPr>
              <a:t>2</a:t>
            </a:r>
            <a:endParaRPr lang="es-MX" dirty="0" smtClean="0"/>
          </a:p>
          <a:p>
            <a:r>
              <a:rPr lang="es-MX" dirty="0" smtClean="0"/>
              <a:t>Los campos eléctricos pueden tener su origen tanto en </a:t>
            </a:r>
            <a:r>
              <a:rPr lang="es-MX" dirty="0" smtClean="0">
                <a:hlinkClick r:id="rId7" tooltip="Carga eléctrica"/>
              </a:rPr>
              <a:t>cargas eléctricas</a:t>
            </a:r>
            <a:r>
              <a:rPr lang="es-MX" dirty="0" smtClean="0"/>
              <a:t> como en </a:t>
            </a:r>
            <a:r>
              <a:rPr lang="es-MX" dirty="0" smtClean="0">
                <a:hlinkClick r:id="rId9" tooltip="Campo magnético"/>
              </a:rPr>
              <a:t>campos magnéticos</a:t>
            </a:r>
            <a:r>
              <a:rPr lang="es-MX" dirty="0" smtClean="0"/>
              <a:t> variables. Las primeras descripciones de los fenómenos eléctricos, como la </a:t>
            </a:r>
            <a:r>
              <a:rPr lang="es-MX" dirty="0" smtClean="0">
                <a:hlinkClick r:id="rId12" tooltip="Ley de Coulomb"/>
              </a:rPr>
              <a:t>ley de Coulomb</a:t>
            </a:r>
            <a:r>
              <a:rPr lang="es-MX" dirty="0" smtClean="0"/>
              <a:t>, sólo tenían en cuenta las cargas eléctricas, pero las investigaciones de </a:t>
            </a:r>
            <a:r>
              <a:rPr lang="es-MX" dirty="0" smtClean="0">
                <a:hlinkClick r:id="rId13" tooltip="Michael Faraday"/>
              </a:rPr>
              <a:t>Michael Faraday</a:t>
            </a:r>
            <a:r>
              <a:rPr lang="es-MX" dirty="0" smtClean="0"/>
              <a:t> y los estudios posteriores de </a:t>
            </a:r>
            <a:r>
              <a:rPr lang="es-MX" dirty="0" smtClean="0">
                <a:hlinkClick r:id="rId14" tooltip="James Clerk Maxwell"/>
              </a:rPr>
              <a:t>James Clerk Maxwell</a:t>
            </a:r>
            <a:r>
              <a:rPr lang="es-MX" dirty="0" smtClean="0"/>
              <a:t> permitieron establecer las leyes completas en las que también se tiene en cuenta la variación del </a:t>
            </a:r>
            <a:r>
              <a:rPr lang="es-MX" dirty="0" smtClean="0">
                <a:hlinkClick r:id="rId9" tooltip="Campo magnético"/>
              </a:rPr>
              <a:t>campo magnético</a:t>
            </a:r>
            <a:r>
              <a:rPr lang="es-MX" dirty="0" smtClean="0"/>
              <a:t>.</a:t>
            </a:r>
          </a:p>
          <a:p>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42976" y="428604"/>
            <a:ext cx="7790712" cy="5819796"/>
          </a:xfrm>
        </p:spPr>
        <p:txBody>
          <a:bodyPr/>
          <a:lstStyle/>
          <a:p>
            <a:r>
              <a:rPr lang="es-MX" b="1" dirty="0" smtClean="0"/>
              <a:t>Nombre de la materia:</a:t>
            </a:r>
          </a:p>
          <a:p>
            <a:pPr>
              <a:buNone/>
            </a:pPr>
            <a:r>
              <a:rPr lang="es-MX" dirty="0" smtClean="0"/>
              <a:t>Mantenimiento de sistemas eléctricos</a:t>
            </a:r>
          </a:p>
          <a:p>
            <a:r>
              <a:rPr lang="es-MX" b="1" dirty="0" smtClean="0"/>
              <a:t>Nombre del maestro:</a:t>
            </a:r>
          </a:p>
          <a:p>
            <a:pPr>
              <a:buNone/>
            </a:pPr>
            <a:r>
              <a:rPr lang="es-MX" dirty="0" smtClean="0"/>
              <a:t>            Tapia </a:t>
            </a:r>
            <a:endParaRPr lang="es-MX" dirty="0" smtClean="0"/>
          </a:p>
          <a:p>
            <a:r>
              <a:rPr lang="es-MX" b="1" dirty="0" smtClean="0"/>
              <a:t>Escuela:</a:t>
            </a:r>
          </a:p>
          <a:p>
            <a:pPr>
              <a:buNone/>
            </a:pPr>
            <a:r>
              <a:rPr lang="es-MX" dirty="0" smtClean="0"/>
              <a:t>Conalep</a:t>
            </a:r>
          </a:p>
          <a:p>
            <a:pPr>
              <a:buNone/>
            </a:pPr>
            <a:endParaRPr lang="es-MX" dirty="0" smtClean="0"/>
          </a:p>
          <a:p>
            <a:pPr>
              <a:buNone/>
            </a:pPr>
            <a:endParaRPr lang="es-MX" dirty="0" smtClean="0"/>
          </a:p>
          <a:p>
            <a:pPr>
              <a:buNone/>
            </a:pPr>
            <a:endParaRPr lang="es-MX"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Fricción y desgaste</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La fricción entre dos objetos a veces conduce a la transferencia de electrones de uno a otro. Los electrones son unidades de carga eléctrica negativa, y el objeto que gana electrones queda cargado negativamente, mientras que el que los pierde queda con una carga positiva. En realidad el sistema no ha ganado ni perdido carga eléctrica; la carga positiva de una parte es exactamente igual a la negativa transferida a la otra. Si el objeto esta construido por un material buen conductor (por ejemplo cobre) de la electricidad, los electrones instantáneamente se desplazan a través de él y anulan cualquier carga superficial.</a:t>
            </a: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Energía y conversión de energía</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Energía, capacidad de un sistema físico para realizar trabajo. La materia posee energía como resultado de su movimiento o de su posición en relación con las fuerzas que actúan sobre ella.</a:t>
            </a:r>
          </a:p>
          <a:p>
            <a:r>
              <a:rPr lang="es-MX" dirty="0" smtClean="0"/>
              <a:t>1. Energía cinética en potencial , luego a energía cinética y finalmente en calor al atraparla.</a:t>
            </a:r>
            <a:br>
              <a:rPr lang="es-MX" dirty="0" smtClean="0"/>
            </a:br>
            <a:r>
              <a:rPr lang="es-MX" dirty="0" smtClean="0"/>
              <a:t>2.- energía química ( pila a corriente )a eléctrica y de ahí a energía luminosa .</a:t>
            </a:r>
            <a:br>
              <a:rPr lang="es-MX" dirty="0" smtClean="0"/>
            </a:br>
            <a:r>
              <a:rPr lang="es-MX" dirty="0" smtClean="0"/>
              <a:t>3.- De energía química ( la almacenada en tu cuerpo si subes apie ) ó mecánica si subes por un teleférico ) a energía cinética ( al subir ) a energía potencial y finalmente a energía cinética ( al bajar )</a:t>
            </a:r>
            <a:br>
              <a:rPr lang="es-MX" dirty="0" smtClean="0"/>
            </a:br>
            <a:r>
              <a:rPr lang="es-MX" dirty="0" smtClean="0"/>
              <a:t>4.- De energía química a energía luminosa y calor .</a:t>
            </a:r>
          </a:p>
          <a:p>
            <a:r>
              <a:rPr lang="es-MX" dirty="0" smtClean="0"/>
              <a:t>Muchos aparatos necesitan corriente continua para funcionar, sobre todos los que llevan electrónica (equipos audiovisuales, ordenadores, etc.). para ello se utilizan fuentes de alimentación que rectifican y convierten la tensión a una adecuada.</a:t>
            </a: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Escalas de temperatura y conversiones</a:t>
            </a:r>
            <a:endParaRPr lang="es-MX" dirty="0"/>
          </a:p>
        </p:txBody>
      </p:sp>
      <p:sp>
        <p:nvSpPr>
          <p:cNvPr id="3" name="2 Marcador de contenido"/>
          <p:cNvSpPr>
            <a:spLocks noGrp="1"/>
          </p:cNvSpPr>
          <p:nvPr>
            <p:ph idx="1"/>
          </p:nvPr>
        </p:nvSpPr>
        <p:spPr>
          <a:xfrm>
            <a:off x="142844" y="1357298"/>
            <a:ext cx="9001156" cy="5500702"/>
          </a:xfrm>
        </p:spPr>
        <p:txBody>
          <a:bodyPr>
            <a:noAutofit/>
          </a:bodyPr>
          <a:lstStyle/>
          <a:p>
            <a:r>
              <a:rPr lang="es-MX" sz="1100" b="1" dirty="0" smtClean="0"/>
              <a:t>Escala Celsius</a:t>
            </a:r>
          </a:p>
          <a:p>
            <a:pPr>
              <a:buNone/>
            </a:pPr>
            <a:r>
              <a:rPr lang="es-MX" sz="1100" dirty="0" smtClean="0"/>
              <a:t>	Una vez que la propiedad termométrica ha sido elegida, la elaboración de una escala termométrica o de temperaturas lleva consigo, al menos, dos operaciones; por una parte, la determinación de los puntos fijos o temperaturas de referencia que permanecen constantes en la naturaleza y, por otra, la división del intervalo de temperaturas correspondiente a tales puntos fijos en unidades o grados.</a:t>
            </a:r>
          </a:p>
          <a:p>
            <a:pPr>
              <a:buNone/>
            </a:pPr>
            <a:r>
              <a:rPr lang="es-MX" sz="1100" dirty="0" smtClean="0"/>
              <a:t>	El científico sueco Anders Celsius (1701-1744) construyó por primera vez la escala termométrica que lleva su nombre. Eligió como puntos fijos el de fusión del hielo y el de ebullición del agua, tras advertir que las temperaturas a las que se verificaban tales cambios de estado eran constantes a la presión atmosférica. Asignó al primero el valor 0 y al segundo el valor 100, con lo cual fijó el valor del grado centígrado o grado Celsius (ºC) como la centésima parte del intervalo de temperatura comprendido entre esos dos puntos fijos.</a:t>
            </a:r>
          </a:p>
          <a:p>
            <a:r>
              <a:rPr lang="es-MX" sz="1100" b="1" dirty="0" smtClean="0"/>
              <a:t>Escala Fahrenheit</a:t>
            </a:r>
          </a:p>
          <a:p>
            <a:pPr>
              <a:buNone/>
            </a:pPr>
            <a:r>
              <a:rPr lang="es-MX" sz="1100" dirty="0" smtClean="0"/>
              <a:t>	En los países anglosajones se pueden encontrar aún termómetros graduados en grado Fahrenheit (ºF). La escala Fahrenheit difiere de la Celsius tanto en los valores asignados a los puntos fijos, como en el tamaño de los grados. Así al primer punto fijo se le atribuye el valor 32 y al segundo el valor 212. Para pasar de una a otra escala es preciso emplear la ecuación:</a:t>
            </a:r>
          </a:p>
          <a:p>
            <a:pPr>
              <a:buNone/>
            </a:pPr>
            <a:r>
              <a:rPr lang="es-MX" sz="1100" i="1" dirty="0" smtClean="0"/>
              <a:t>	t</a:t>
            </a:r>
            <a:r>
              <a:rPr lang="es-MX" sz="1100" dirty="0" smtClean="0"/>
              <a:t>(ºF)</a:t>
            </a:r>
            <a:r>
              <a:rPr lang="es-MX" sz="1100" i="1" dirty="0" smtClean="0"/>
              <a:t> </a:t>
            </a:r>
            <a:r>
              <a:rPr lang="es-MX" sz="1100" dirty="0" smtClean="0"/>
              <a:t>= 1,8 · </a:t>
            </a:r>
            <a:r>
              <a:rPr lang="es-MX" sz="1100" i="1" dirty="0" smtClean="0"/>
              <a:t>t</a:t>
            </a:r>
            <a:r>
              <a:rPr lang="es-MX" sz="1100" dirty="0" smtClean="0"/>
              <a:t>(ºC)</a:t>
            </a:r>
            <a:r>
              <a:rPr lang="es-MX" sz="1100" i="1" dirty="0" smtClean="0"/>
              <a:t> </a:t>
            </a:r>
            <a:r>
              <a:rPr lang="es-MX" sz="1100" dirty="0" smtClean="0"/>
              <a:t>+ 32</a:t>
            </a:r>
          </a:p>
          <a:p>
            <a:pPr>
              <a:buNone/>
            </a:pPr>
            <a:r>
              <a:rPr lang="es-MX" sz="1100" dirty="0" smtClean="0"/>
              <a:t>	donde t(ºF) representa la temperatura expresada en grados Fahrenheit y t(ºC) la expresada en grados Celsius o centígrados.</a:t>
            </a:r>
          </a:p>
          <a:p>
            <a:r>
              <a:rPr lang="es-MX" sz="1100" b="1" dirty="0" smtClean="0"/>
              <a:t>Escala Kelvin</a:t>
            </a:r>
          </a:p>
          <a:p>
            <a:pPr>
              <a:buNone/>
            </a:pPr>
            <a:r>
              <a:rPr lang="es-MX" sz="1100" dirty="0" smtClean="0"/>
              <a:t>	La escala de temperaturas adoptada por el SI es la llamada escala absoluta o Kelvin. En ella el tamaño de los grados es el mismo que en la Celsius, pero el cero de la escala se fija en el - 273,16 ºC. Este punto llamado cero absoluto de temperaturas es tal que a dicha temperatura desaparece la agitación molecular, por lo que, según el significado que la teoría cinética atribuye a la magnitud temperatura, no tiene sentido hablar de valores inferiores a él. El cero absoluto constituye un límite inferior natural de temperaturas, lo que hace que en la escala Kelvin no existan temperaturas bajo cero (negativas). La relación con la escala centígrada viene dada por la ecuación:</a:t>
            </a:r>
          </a:p>
          <a:p>
            <a:pPr>
              <a:buNone/>
            </a:pPr>
            <a:r>
              <a:rPr lang="es-MX" sz="1100" i="1" dirty="0" smtClean="0"/>
              <a:t>	T</a:t>
            </a:r>
            <a:r>
              <a:rPr lang="es-MX" sz="1100" dirty="0" smtClean="0"/>
              <a:t>(K) </a:t>
            </a:r>
            <a:r>
              <a:rPr lang="es-MX" sz="1100" i="1" dirty="0" smtClean="0"/>
              <a:t>= t</a:t>
            </a:r>
            <a:r>
              <a:rPr lang="es-MX" sz="1100" dirty="0" smtClean="0"/>
              <a:t>(ºC)</a:t>
            </a:r>
            <a:r>
              <a:rPr lang="es-MX" sz="1100" i="1" dirty="0" smtClean="0"/>
              <a:t> </a:t>
            </a:r>
            <a:r>
              <a:rPr lang="es-MX" sz="1100" dirty="0" smtClean="0"/>
              <a:t>+ 273,16 </a:t>
            </a:r>
          </a:p>
          <a:p>
            <a:pPr>
              <a:buNone/>
            </a:pPr>
            <a:r>
              <a:rPr lang="es-MX" sz="1100" dirty="0" smtClean="0"/>
              <a:t>	siendo </a:t>
            </a:r>
            <a:r>
              <a:rPr lang="es-MX" sz="1100" i="1" dirty="0" smtClean="0"/>
              <a:t>T</a:t>
            </a:r>
            <a:r>
              <a:rPr lang="es-MX" sz="1100" dirty="0" smtClean="0"/>
              <a:t>(K) la temperatura expresada en grados Kelvin o simplemente en Kelvin.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428868"/>
            <a:ext cx="7498080" cy="1143000"/>
          </a:xfrm>
        </p:spPr>
        <p:txBody>
          <a:bodyPr>
            <a:normAutofit fontScale="90000"/>
          </a:bodyPr>
          <a:lstStyle/>
          <a:p>
            <a:r>
              <a:rPr lang="es-MX" dirty="0" smtClean="0"/>
              <a:t>4° Clasificación de la corriente eléctrica</a:t>
            </a:r>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Corriente continua</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La </a:t>
            </a:r>
            <a:r>
              <a:rPr lang="es-MX" b="1" dirty="0" smtClean="0"/>
              <a:t>corriente continua </a:t>
            </a:r>
            <a:r>
              <a:rPr lang="es-MX" b="1" i="1" dirty="0" smtClean="0"/>
              <a:t>o</a:t>
            </a:r>
            <a:r>
              <a:rPr lang="es-MX" b="1" dirty="0" smtClean="0"/>
              <a:t> corriente directa</a:t>
            </a:r>
            <a:r>
              <a:rPr lang="es-MX" dirty="0" smtClean="0"/>
              <a:t> (CC en </a:t>
            </a:r>
            <a:r>
              <a:rPr lang="es-MX" dirty="0" smtClean="0">
                <a:hlinkClick r:id="rId2" tooltip="Idioma español"/>
              </a:rPr>
              <a:t>español</a:t>
            </a:r>
            <a:r>
              <a:rPr lang="es-MX" dirty="0" smtClean="0"/>
              <a:t>, en </a:t>
            </a:r>
            <a:r>
              <a:rPr lang="es-MX" dirty="0" smtClean="0">
                <a:hlinkClick r:id="rId3" tooltip="Idioma inglés"/>
              </a:rPr>
              <a:t>inglés</a:t>
            </a:r>
            <a:r>
              <a:rPr lang="es-MX" dirty="0" smtClean="0"/>
              <a:t> DC, de </a:t>
            </a:r>
            <a:r>
              <a:rPr lang="es-MX" i="1" dirty="0" smtClean="0"/>
              <a:t>Direct Current</a:t>
            </a:r>
            <a:r>
              <a:rPr lang="es-MX" dirty="0" smtClean="0"/>
              <a:t>) es el flujo continuo de </a:t>
            </a:r>
            <a:r>
              <a:rPr lang="es-MX" dirty="0" smtClean="0">
                <a:hlinkClick r:id="rId4" tooltip="Electrones"/>
              </a:rPr>
              <a:t>electrones</a:t>
            </a:r>
            <a:r>
              <a:rPr lang="es-MX" dirty="0" smtClean="0"/>
              <a:t> a través de un </a:t>
            </a:r>
            <a:r>
              <a:rPr lang="es-MX" dirty="0" smtClean="0">
                <a:hlinkClick r:id="rId5" tooltip="Conductor eléctrico"/>
              </a:rPr>
              <a:t>conductor</a:t>
            </a:r>
            <a:r>
              <a:rPr lang="es-MX" dirty="0" smtClean="0"/>
              <a:t> entre dos puntos de distinto </a:t>
            </a:r>
            <a:r>
              <a:rPr lang="es-MX" dirty="0" smtClean="0">
                <a:hlinkClick r:id="rId6" tooltip="Potencial eléctrico"/>
              </a:rPr>
              <a:t>potencial</a:t>
            </a:r>
            <a:r>
              <a:rPr lang="es-MX" dirty="0" smtClean="0"/>
              <a:t>. A diferencia de la </a:t>
            </a:r>
            <a:r>
              <a:rPr lang="es-MX" dirty="0" smtClean="0">
                <a:hlinkClick r:id="rId7" tooltip="Corriente alterna"/>
              </a:rPr>
              <a:t>corriente alterna</a:t>
            </a:r>
            <a:r>
              <a:rPr lang="es-MX" dirty="0" smtClean="0"/>
              <a:t> (CA en </a:t>
            </a:r>
            <a:r>
              <a:rPr lang="es-MX" dirty="0" smtClean="0">
                <a:hlinkClick r:id="rId2" tooltip="Idioma español"/>
              </a:rPr>
              <a:t>español</a:t>
            </a:r>
            <a:r>
              <a:rPr lang="es-MX" dirty="0" smtClean="0"/>
              <a:t>, AC en </a:t>
            </a:r>
            <a:r>
              <a:rPr lang="es-MX" dirty="0" smtClean="0">
                <a:hlinkClick r:id="rId3" tooltip="Idioma inglés"/>
              </a:rPr>
              <a:t>inglés</a:t>
            </a:r>
            <a:r>
              <a:rPr lang="es-MX" dirty="0" smtClean="0"/>
              <a:t>), en la corriente continua las </a:t>
            </a:r>
            <a:r>
              <a:rPr lang="es-MX" dirty="0" smtClean="0">
                <a:hlinkClick r:id="rId8" tooltip="Carga eléctrica"/>
              </a:rPr>
              <a:t>cargas eléctricas</a:t>
            </a:r>
            <a:r>
              <a:rPr lang="es-MX" dirty="0" smtClean="0"/>
              <a:t> circulan siempre en la misma dirección (es decir, los terminales de mayor y de menor potencial son siempre los mismos). Aunque comúnmente se identifica la corriente continua con la corriente constante (por ejemplo la suministrada por una batería), es continua toda corriente que mantenga siempre la misma </a:t>
            </a:r>
            <a:r>
              <a:rPr lang="es-MX" dirty="0" smtClean="0">
                <a:hlinkClick r:id="rId9" tooltip="Polaridad"/>
              </a:rPr>
              <a:t>polaridad</a:t>
            </a:r>
            <a:r>
              <a:rPr lang="es-MX" dirty="0" smtClean="0"/>
              <a:t>.</a:t>
            </a:r>
          </a:p>
          <a:p>
            <a:pPr>
              <a:buNone/>
            </a:pPr>
            <a:r>
              <a:rPr lang="es-MX" dirty="0" smtClean="0"/>
              <a:t>	También se dice corriente continua cuando los electrones se mueven siempre en el mismo sentido, el flujo se denomina corriente continua y va (por convenio) del polo positivo al negativo.</a:t>
            </a:r>
            <a:r>
              <a:rPr lang="es-MX" baseline="30000" dirty="0" smtClean="0">
                <a:hlinkClick r:id="rId10"/>
              </a:rPr>
              <a:t>1</a:t>
            </a:r>
            <a:endParaRPr lang="es-MX" dirty="0" smtClean="0"/>
          </a:p>
          <a:p>
            <a:endParaRPr lang="es-MX" dirty="0"/>
          </a:p>
        </p:txBody>
      </p:sp>
      <p:pic>
        <p:nvPicPr>
          <p:cNvPr id="34818" name="Picture 2" descr="http://upload.wikimedia.org/wikipedia/commons/thumb/9/9c/Tensi%C3%B3n_corriente_continua.svg/220px-Tensi%C3%B3n_corriente_continua.svg.png"/>
          <p:cNvPicPr>
            <a:picLocks noChangeAspect="1" noChangeArrowheads="1"/>
          </p:cNvPicPr>
          <p:nvPr/>
        </p:nvPicPr>
        <p:blipFill>
          <a:blip r:embed="rId11"/>
          <a:srcRect/>
          <a:stretch>
            <a:fillRect/>
          </a:stretch>
        </p:blipFill>
        <p:spPr bwMode="auto">
          <a:xfrm>
            <a:off x="6357950" y="0"/>
            <a:ext cx="2095500" cy="12001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Corriente alterna</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Se denomina </a:t>
            </a:r>
            <a:r>
              <a:rPr lang="es-MX" b="1" dirty="0" smtClean="0"/>
              <a:t>corriente alterna</a:t>
            </a:r>
            <a:r>
              <a:rPr lang="es-MX" dirty="0" smtClean="0"/>
              <a:t> (abreviada </a:t>
            </a:r>
            <a:r>
              <a:rPr lang="es-MX" b="1" dirty="0" smtClean="0"/>
              <a:t>CA</a:t>
            </a:r>
            <a:r>
              <a:rPr lang="es-MX" dirty="0" smtClean="0"/>
              <a:t> en español y </a:t>
            </a:r>
            <a:r>
              <a:rPr lang="es-MX" b="1" dirty="0" smtClean="0"/>
              <a:t>AC</a:t>
            </a:r>
            <a:r>
              <a:rPr lang="es-MX" dirty="0" smtClean="0"/>
              <a:t> en inglés, de </a:t>
            </a:r>
            <a:r>
              <a:rPr lang="es-MX" i="1" dirty="0" smtClean="0"/>
              <a:t>alternating current</a:t>
            </a:r>
            <a:r>
              <a:rPr lang="es-MX" dirty="0" smtClean="0"/>
              <a:t>) a la </a:t>
            </a:r>
            <a:r>
              <a:rPr lang="es-MX" dirty="0" smtClean="0">
                <a:hlinkClick r:id="rId2" tooltip="Corriente eléctrica"/>
              </a:rPr>
              <a:t>corriente eléctrica</a:t>
            </a:r>
            <a:r>
              <a:rPr lang="es-MX" dirty="0" smtClean="0"/>
              <a:t> en la que la magnitud y el sentido varían cíclicamente. La forma de oscilación de la corriente alterna más comúnmente utilizada es la de una oscilación </a:t>
            </a:r>
            <a:r>
              <a:rPr lang="es-MX" dirty="0" smtClean="0">
                <a:hlinkClick r:id="rId3" tooltip="Sinusoide"/>
              </a:rPr>
              <a:t>senoidal</a:t>
            </a:r>
            <a:r>
              <a:rPr lang="es-MX" dirty="0" smtClean="0"/>
              <a:t> (figura 1), puesto que se consigue una transmisión más eficiente de la energía. Sin embargo, en ciertas aplicaciones se utilizan otras formas de oscilación </a:t>
            </a:r>
            <a:r>
              <a:rPr lang="es-MX" dirty="0" smtClean="0">
                <a:hlinkClick r:id="rId4" tooltip="Corriente periódica"/>
              </a:rPr>
              <a:t>periódicas</a:t>
            </a:r>
            <a:r>
              <a:rPr lang="es-MX" dirty="0" smtClean="0"/>
              <a:t>, tales como la triangular o la cuadrada.</a:t>
            </a:r>
          </a:p>
          <a:p>
            <a:r>
              <a:rPr lang="es-MX" dirty="0" smtClean="0"/>
              <a:t>Utilizada genéricamente, la CA se refiere a la forma en la cual la electricidad llega a los hogares y a las empresas. Sin embargo, las señales de </a:t>
            </a:r>
            <a:r>
              <a:rPr lang="es-MX" dirty="0" smtClean="0">
                <a:hlinkClick r:id="rId5" tooltip="Audio"/>
              </a:rPr>
              <a:t>audio</a:t>
            </a:r>
            <a:r>
              <a:rPr lang="es-MX" dirty="0" smtClean="0"/>
              <a:t> y de </a:t>
            </a:r>
            <a:r>
              <a:rPr lang="es-MX" dirty="0" smtClean="0">
                <a:hlinkClick r:id="rId6" tooltip="Radiofrecuencia"/>
              </a:rPr>
              <a:t>radio</a:t>
            </a:r>
            <a:r>
              <a:rPr lang="es-MX" dirty="0" smtClean="0"/>
              <a:t> transmitidas por los </a:t>
            </a:r>
            <a:r>
              <a:rPr lang="es-MX" dirty="0" smtClean="0">
                <a:hlinkClick r:id="rId7" tooltip="Cable eléctrico"/>
              </a:rPr>
              <a:t>cables eléctricos</a:t>
            </a:r>
            <a:r>
              <a:rPr lang="es-MX" dirty="0" smtClean="0"/>
              <a:t>, son también ejemplos de corriente alterna. En estos usos, el fin más importante suele ser la transmisión y recuperación de la información codificada (o </a:t>
            </a:r>
            <a:r>
              <a:rPr lang="es-MX" dirty="0" smtClean="0">
                <a:hlinkClick r:id="rId8" tooltip="Modulación (telecomunicación)"/>
              </a:rPr>
              <a:t>modulada</a:t>
            </a:r>
            <a:r>
              <a:rPr lang="es-MX" dirty="0" smtClean="0"/>
              <a:t>) sobre la señal de la CA.</a:t>
            </a:r>
          </a:p>
          <a:p>
            <a:endParaRPr lang="es-MX" dirty="0"/>
          </a:p>
        </p:txBody>
      </p:sp>
      <p:pic>
        <p:nvPicPr>
          <p:cNvPr id="33794" name="Picture 2" descr="http://upload.wikimedia.org/wikipedia/commons/thumb/b/b2/Sin.svg/300px-Sin.svg.png"/>
          <p:cNvPicPr>
            <a:picLocks noChangeAspect="1" noChangeArrowheads="1"/>
          </p:cNvPicPr>
          <p:nvPr/>
        </p:nvPicPr>
        <p:blipFill>
          <a:blip r:embed="rId9"/>
          <a:srcRect/>
          <a:stretch>
            <a:fillRect/>
          </a:stretch>
        </p:blipFill>
        <p:spPr bwMode="auto">
          <a:xfrm>
            <a:off x="0" y="5149463"/>
            <a:ext cx="2500298" cy="170853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Rectificación de la corriente </a:t>
            </a:r>
            <a:endParaRPr lang="es-MX" dirty="0"/>
          </a:p>
        </p:txBody>
      </p:sp>
      <p:sp>
        <p:nvSpPr>
          <p:cNvPr id="3" name="2 Marcador de contenido"/>
          <p:cNvSpPr>
            <a:spLocks noGrp="1"/>
          </p:cNvSpPr>
          <p:nvPr>
            <p:ph idx="1"/>
          </p:nvPr>
        </p:nvSpPr>
        <p:spPr>
          <a:xfrm>
            <a:off x="1214414" y="1447800"/>
            <a:ext cx="7719274" cy="5053034"/>
          </a:xfrm>
        </p:spPr>
        <p:txBody>
          <a:bodyPr>
            <a:normAutofit fontScale="47500" lnSpcReduction="20000"/>
          </a:bodyPr>
          <a:lstStyle/>
          <a:p>
            <a:r>
              <a:rPr lang="es-MX" dirty="0" smtClean="0"/>
              <a:t>Muchos aparatos necesitan corriente continua para funcionar, sobre todos los que llevan electrónica (equipos audiovisuales, ordenadores, etc.). para ello se utilizan fuentes de alimentación que rectifican y convierten la tensión a una adecuada.</a:t>
            </a:r>
          </a:p>
          <a:p>
            <a:pPr>
              <a:buNone/>
            </a:pPr>
            <a:r>
              <a:rPr lang="es-MX" dirty="0" smtClean="0"/>
              <a:t>	Rectificación de la tensión en corriente continua.</a:t>
            </a:r>
          </a:p>
          <a:p>
            <a:pPr>
              <a:buNone/>
            </a:pPr>
            <a:r>
              <a:rPr lang="es-MX" dirty="0" smtClean="0"/>
              <a:t>	Este proceso de rectificación, se realizaba antiguamente mediante dispositivos llamados </a:t>
            </a:r>
            <a:r>
              <a:rPr lang="es-MX" dirty="0" smtClean="0">
                <a:hlinkClick r:id="rId2" tooltip="Rectificador"/>
              </a:rPr>
              <a:t>rectificadores</a:t>
            </a:r>
            <a:r>
              <a:rPr lang="es-MX" dirty="0" smtClean="0"/>
              <a:t>, basados en el empleo de </a:t>
            </a:r>
            <a:r>
              <a:rPr lang="es-MX" dirty="0" smtClean="0">
                <a:hlinkClick r:id="rId3" tooltip="Válvula termoiónica"/>
              </a:rPr>
              <a:t>tubos de vacío</a:t>
            </a:r>
            <a:r>
              <a:rPr lang="es-MX" dirty="0" smtClean="0"/>
              <a:t> y actualmente, de forma casi general incluso en usos de alta potencia, mediante </a:t>
            </a:r>
            <a:r>
              <a:rPr lang="es-MX" dirty="0" smtClean="0">
                <a:hlinkClick r:id="rId4" tooltip="Diodo"/>
              </a:rPr>
              <a:t>diodos</a:t>
            </a:r>
            <a:r>
              <a:rPr lang="es-MX" dirty="0" smtClean="0"/>
              <a:t> </a:t>
            </a:r>
            <a:r>
              <a:rPr lang="es-MX" dirty="0" smtClean="0">
                <a:hlinkClick r:id="rId5" tooltip="Semiconductor"/>
              </a:rPr>
              <a:t>semiconductores</a:t>
            </a:r>
            <a:r>
              <a:rPr lang="es-MX" dirty="0" smtClean="0"/>
              <a:t> o </a:t>
            </a:r>
            <a:r>
              <a:rPr lang="es-MX" dirty="0" smtClean="0">
                <a:hlinkClick r:id="rId6" tooltip="Tiristor"/>
              </a:rPr>
              <a:t>tiristores</a:t>
            </a:r>
            <a:r>
              <a:rPr lang="es-MX" dirty="0" smtClean="0"/>
              <a:t>.</a:t>
            </a:r>
          </a:p>
          <a:p>
            <a:r>
              <a:rPr lang="es-MX" dirty="0" smtClean="0"/>
              <a:t>La razón del amplio uso de la corriente alterna viene determinada por su facilidad de transformación, cualidad de la que carece la </a:t>
            </a:r>
            <a:r>
              <a:rPr lang="es-MX" dirty="0" smtClean="0">
                <a:hlinkClick r:id="rId7" tooltip="Corriente continua"/>
              </a:rPr>
              <a:t>corriente continua</a:t>
            </a:r>
            <a:r>
              <a:rPr lang="es-MX" dirty="0" smtClean="0"/>
              <a:t>. En el caso de la corriente continua la elevación de la tensión se logra conectando dínamos en serie, lo cual no es muy práctico, al contrario en corriente alterna se cuenta con un dispositivo: el transformador, que permite elevar la tensión de una forma eficiente.</a:t>
            </a:r>
          </a:p>
          <a:p>
            <a:r>
              <a:rPr lang="es-MX" dirty="0" smtClean="0"/>
              <a:t>La </a:t>
            </a:r>
            <a:r>
              <a:rPr lang="es-MX" dirty="0" smtClean="0">
                <a:hlinkClick r:id="rId8" tooltip="Energía eléctrica"/>
              </a:rPr>
              <a:t>energía eléctrica</a:t>
            </a:r>
            <a:r>
              <a:rPr lang="es-MX" dirty="0" smtClean="0"/>
              <a:t> viene dada por el producto de la </a:t>
            </a:r>
            <a:r>
              <a:rPr lang="es-MX" dirty="0" smtClean="0">
                <a:hlinkClick r:id="rId9" tooltip="Diferencia de potencial"/>
              </a:rPr>
              <a:t>tensión</a:t>
            </a:r>
            <a:r>
              <a:rPr lang="es-MX" dirty="0" smtClean="0"/>
              <a:t>, la </a:t>
            </a:r>
            <a:r>
              <a:rPr lang="es-MX" dirty="0" smtClean="0">
                <a:hlinkClick r:id="rId10" tooltip="Intensidad de corriente eléctrica"/>
              </a:rPr>
              <a:t>intensidad</a:t>
            </a:r>
            <a:r>
              <a:rPr lang="es-MX" dirty="0" smtClean="0"/>
              <a:t> y el tiempo. Dado que la sección de los conductores de las líneas de transporte de energía eléctrica depende de la intensidad, podemos, mediante un </a:t>
            </a:r>
            <a:r>
              <a:rPr lang="es-MX" dirty="0" smtClean="0">
                <a:hlinkClick r:id="rId11" tooltip="Transformador"/>
              </a:rPr>
              <a:t>transformador</a:t>
            </a:r>
            <a:r>
              <a:rPr lang="es-MX" dirty="0" smtClean="0"/>
              <a:t>, elevar el voltaje hasta altos valores (</a:t>
            </a:r>
            <a:r>
              <a:rPr lang="es-MX" dirty="0" smtClean="0">
                <a:hlinkClick r:id="rId12" tooltip="Alta tensión eléctrica"/>
              </a:rPr>
              <a:t>alta tensión</a:t>
            </a:r>
            <a:r>
              <a:rPr lang="es-MX" dirty="0" smtClean="0"/>
              <a:t>), disminuyendo en igual proporción la intensidad de corriente. Con esto la misma energía puede ser distribuida a largas distancias con bajas intensidades de corriente y, por tanto, con bajas pérdidas por causa del </a:t>
            </a:r>
            <a:r>
              <a:rPr lang="es-MX" dirty="0" smtClean="0">
                <a:hlinkClick r:id="rId13" tooltip="Efecto Joule"/>
              </a:rPr>
              <a:t>efecto Joule</a:t>
            </a:r>
            <a:r>
              <a:rPr lang="es-MX" dirty="0" smtClean="0"/>
              <a:t> y otros efectos asociados al paso de corriente tales como la </a:t>
            </a:r>
            <a:r>
              <a:rPr lang="es-MX" dirty="0" smtClean="0">
                <a:hlinkClick r:id="rId14" tooltip="Histéresis"/>
              </a:rPr>
              <a:t>histéresis</a:t>
            </a:r>
            <a:r>
              <a:rPr lang="es-MX" dirty="0" smtClean="0"/>
              <a:t> o las </a:t>
            </a:r>
            <a:r>
              <a:rPr lang="es-MX" dirty="0" smtClean="0">
                <a:hlinkClick r:id="rId15" tooltip="Corrientes de Foucault"/>
              </a:rPr>
              <a:t>corrientes de Foucault</a:t>
            </a:r>
            <a:r>
              <a:rPr lang="es-MX" dirty="0" smtClean="0"/>
              <a:t>. Una vez en el punto de consumo o en sus cercanías, el voltaje puede ser de nuevo reducido para su uso industrial o doméstico y comercial de forma cómoda y segura.</a:t>
            </a:r>
          </a:p>
          <a:p>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714620"/>
            <a:ext cx="7498080" cy="1143000"/>
          </a:xfrm>
        </p:spPr>
        <p:txBody>
          <a:bodyPr/>
          <a:lstStyle/>
          <a:p>
            <a:r>
              <a:rPr lang="es-MX" dirty="0" smtClean="0"/>
              <a:t>5° La batería automotriz</a:t>
            </a:r>
            <a:endParaRPr lang="es-MX" dirty="0"/>
          </a:p>
        </p:txBody>
      </p:sp>
      <p:pic>
        <p:nvPicPr>
          <p:cNvPr id="31746" name="Picture 2" descr="http://upload.wikimedia.org/wikipedia/commons/thumb/e/ee/Photo-CarBattery.jpg/220px-Photo-CarBattery.jpg"/>
          <p:cNvPicPr>
            <a:picLocks noChangeAspect="1" noChangeArrowheads="1"/>
          </p:cNvPicPr>
          <p:nvPr/>
        </p:nvPicPr>
        <p:blipFill>
          <a:blip r:embed="rId2"/>
          <a:srcRect/>
          <a:stretch>
            <a:fillRect/>
          </a:stretch>
        </p:blipFill>
        <p:spPr bwMode="auto">
          <a:xfrm>
            <a:off x="2857488" y="3714752"/>
            <a:ext cx="2786082" cy="2659443"/>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Principios de funcionamiento</a:t>
            </a:r>
            <a:endParaRPr lang="es-MX" dirty="0"/>
          </a:p>
        </p:txBody>
      </p:sp>
      <p:sp>
        <p:nvSpPr>
          <p:cNvPr id="3" name="2 Marcador de contenido"/>
          <p:cNvSpPr>
            <a:spLocks noGrp="1"/>
          </p:cNvSpPr>
          <p:nvPr>
            <p:ph idx="1"/>
          </p:nvPr>
        </p:nvSpPr>
        <p:spPr/>
        <p:txBody>
          <a:bodyPr>
            <a:normAutofit fontScale="55000" lnSpcReduction="20000"/>
          </a:bodyPr>
          <a:lstStyle/>
          <a:p>
            <a:r>
              <a:rPr lang="es-MX" dirty="0" smtClean="0"/>
              <a:t>El </a:t>
            </a:r>
            <a:r>
              <a:rPr lang="es-MX" dirty="0" smtClean="0">
                <a:hlinkClick r:id="rId2" tooltip="Principio de funcionamiento"/>
              </a:rPr>
              <a:t>principio de funcionamiento</a:t>
            </a:r>
            <a:r>
              <a:rPr lang="es-MX" dirty="0" smtClean="0"/>
              <a:t> de un acumulador está basado esencialmente en un proceso reversible llamado reducción-oxidación (también conocida como </a:t>
            </a:r>
            <a:r>
              <a:rPr lang="es-MX" dirty="0" smtClean="0">
                <a:hlinkClick r:id="rId3" tooltip="Redox"/>
              </a:rPr>
              <a:t>redox</a:t>
            </a:r>
            <a:r>
              <a:rPr lang="es-MX" dirty="0" smtClean="0"/>
              <a:t>), un proceso en el cual uno de los componentes se </a:t>
            </a:r>
            <a:r>
              <a:rPr lang="es-MX" dirty="0" smtClean="0">
                <a:hlinkClick r:id="rId4" tooltip="Oxidación"/>
              </a:rPr>
              <a:t>oxida</a:t>
            </a:r>
            <a:r>
              <a:rPr lang="es-MX" dirty="0" smtClean="0"/>
              <a:t> (pierde electrones) y el otro se reduce (gana electrones); es decir, un proceso cuyos componentes no resulten consumidos ni se pierdan, tambien nosino que meramente cambian su estado de oxidación y, que a su vez pueden retornar a su estado original en las circunstancias adecuadas. Estas circunstancias son, en el caso de los acumuladores, el cierre del circuito externo, durante el proceso de descarga, y la aplicación de una corriente, igualmente externa, durante la carga.</a:t>
            </a:r>
          </a:p>
          <a:p>
            <a:r>
              <a:rPr lang="es-MX" dirty="0" smtClean="0"/>
              <a:t>Resulta que procesos de este tipo son bastante comunes, por extraño que parezca, en las relaciones entre los elementos químicos y la electricidad durante el proceso denominado </a:t>
            </a:r>
            <a:r>
              <a:rPr lang="es-MX" dirty="0" smtClean="0">
                <a:hlinkClick r:id="rId5" tooltip="Electrólisis"/>
              </a:rPr>
              <a:t>electrólisis</a:t>
            </a:r>
            <a:r>
              <a:rPr lang="es-MX" dirty="0" smtClean="0"/>
              <a:t>, y en los generadores voltaicos o </a:t>
            </a:r>
            <a:r>
              <a:rPr lang="es-MX" dirty="0" smtClean="0">
                <a:hlinkClick r:id="rId6" tooltip="Pila eléctrica"/>
              </a:rPr>
              <a:t>pilas</a:t>
            </a:r>
            <a:r>
              <a:rPr lang="es-MX" dirty="0" smtClean="0"/>
              <a:t>. Los investigadores del siglo XIX dedicaron numerosos esfuerzos a observar y a esclarecer este fenómeno, que recibió el nombre de </a:t>
            </a:r>
            <a:r>
              <a:rPr lang="es-MX" dirty="0" smtClean="0">
                <a:hlinkClick r:id="rId7" tooltip="Polarización electroquímica"/>
              </a:rPr>
              <a:t>polarización</a:t>
            </a:r>
            <a:r>
              <a:rPr lang="es-MX" dirty="0" smtClean="0"/>
              <a:t>.</a:t>
            </a:r>
          </a:p>
          <a:p>
            <a:r>
              <a:rPr lang="es-MX" dirty="0" smtClean="0"/>
              <a:t>Un acumulador es, así, un dispositivo en el que la polarización se lleva a sus límites alcanzables, y consta, en general, de dos </a:t>
            </a:r>
            <a:r>
              <a:rPr lang="es-MX" dirty="0" smtClean="0">
                <a:hlinkClick r:id="rId8" tooltip="Electrodos"/>
              </a:rPr>
              <a:t>electrodos</a:t>
            </a:r>
            <a:r>
              <a:rPr lang="es-MX" dirty="0" smtClean="0"/>
              <a:t> del mismo o de distinto material, sumergidos en un </a:t>
            </a:r>
            <a:r>
              <a:rPr lang="es-MX" dirty="0" smtClean="0">
                <a:hlinkClick r:id="rId9" tooltip="Electrolito"/>
              </a:rPr>
              <a:t>electrolito</a:t>
            </a:r>
            <a:r>
              <a:rPr lang="es-MX" dirty="0" smtClean="0"/>
              <a:t>.</a:t>
            </a:r>
          </a:p>
          <a:p>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Clasificación, servicio y especificaciones</a:t>
            </a:r>
            <a:endParaRPr lang="es-MX" dirty="0"/>
          </a:p>
        </p:txBody>
      </p:sp>
      <p:sp>
        <p:nvSpPr>
          <p:cNvPr id="3" name="2 Marcador de contenido"/>
          <p:cNvSpPr>
            <a:spLocks noGrp="1"/>
          </p:cNvSpPr>
          <p:nvPr>
            <p:ph idx="1"/>
          </p:nvPr>
        </p:nvSpPr>
        <p:spPr>
          <a:xfrm>
            <a:off x="785786" y="1447800"/>
            <a:ext cx="8147902" cy="5410200"/>
          </a:xfrm>
        </p:spPr>
        <p:txBody>
          <a:bodyPr>
            <a:normAutofit fontScale="32500" lnSpcReduction="20000"/>
          </a:bodyPr>
          <a:lstStyle/>
          <a:p>
            <a:r>
              <a:rPr lang="es-MX" sz="4300" b="1" dirty="0" smtClean="0"/>
              <a:t>Baterías de plomo-ácido</a:t>
            </a:r>
          </a:p>
          <a:p>
            <a:pPr>
              <a:buNone/>
            </a:pPr>
            <a:r>
              <a:rPr lang="es-MX" sz="4300" dirty="0" smtClean="0"/>
              <a:t>	Batería de ebonita con terminales expuestos.</a:t>
            </a:r>
          </a:p>
          <a:p>
            <a:pPr>
              <a:buNone/>
            </a:pPr>
            <a:r>
              <a:rPr lang="es-MX" sz="4300" dirty="0" smtClean="0"/>
              <a:t>	Está constituida por dos electrodos de </a:t>
            </a:r>
            <a:r>
              <a:rPr lang="es-MX" sz="4300" dirty="0" smtClean="0">
                <a:hlinkClick r:id="rId2" tooltip="Plomo"/>
              </a:rPr>
              <a:t>plomo</a:t>
            </a:r>
            <a:r>
              <a:rPr lang="es-MX" sz="4300" dirty="0" smtClean="0"/>
              <a:t>, de manera que, cuando el aparato está descargado, se encuentra en forma de </a:t>
            </a:r>
            <a:r>
              <a:rPr lang="es-MX" sz="4300" dirty="0" smtClean="0">
                <a:hlinkClick r:id="rId3" tooltip="Sulfato de plomo (II)"/>
              </a:rPr>
              <a:t>sulfato de plomo (II)</a:t>
            </a:r>
            <a:r>
              <a:rPr lang="es-MX" sz="4300" dirty="0" smtClean="0"/>
              <a:t> (PbSO</a:t>
            </a:r>
            <a:r>
              <a:rPr lang="es-MX" sz="4300" baseline="-25000" dirty="0" smtClean="0"/>
              <a:t>4</a:t>
            </a:r>
            <a:r>
              <a:rPr lang="es-MX" sz="4300" dirty="0" smtClean="0"/>
              <a:t>) incrustado en una matriz de plomo metálico (Pb); el electrólito es una disolución de </a:t>
            </a:r>
            <a:r>
              <a:rPr lang="es-MX" sz="4300" dirty="0" smtClean="0">
                <a:hlinkClick r:id="rId4" tooltip="Ácido sulfúrico"/>
              </a:rPr>
              <a:t>ácido sulfúrico</a:t>
            </a:r>
            <a:r>
              <a:rPr lang="es-MX" sz="4300" dirty="0" smtClean="0"/>
              <a:t>. Este tipo de acumulador se sigue usando aún en muchas aplicaciones, entre ellas en los </a:t>
            </a:r>
            <a:r>
              <a:rPr lang="es-MX" sz="4300" dirty="0" smtClean="0">
                <a:hlinkClick r:id="rId5" tooltip="Automóvil"/>
              </a:rPr>
              <a:t>automóviles</a:t>
            </a:r>
            <a:r>
              <a:rPr lang="es-MX" sz="4300" dirty="0" smtClean="0"/>
              <a:t>. </a:t>
            </a:r>
          </a:p>
          <a:p>
            <a:r>
              <a:rPr lang="es-MX" sz="4300" b="1" dirty="0" smtClean="0"/>
              <a:t>Baterías de níquel-hierro (Ni-Fe)</a:t>
            </a:r>
          </a:p>
          <a:p>
            <a:pPr>
              <a:buNone/>
            </a:pPr>
            <a:r>
              <a:rPr lang="es-MX" sz="4300" dirty="0" smtClean="0"/>
              <a:t>	También denominada de ferroníquel. Fue descubierta por </a:t>
            </a:r>
            <a:r>
              <a:rPr lang="es-MX" sz="4300" dirty="0" smtClean="0">
                <a:hlinkClick r:id="rId6" tooltip="Waldemar Jungner (aún no redactado)"/>
              </a:rPr>
              <a:t>Waldemar Jungner</a:t>
            </a:r>
            <a:r>
              <a:rPr lang="es-MX" sz="4300" dirty="0" smtClean="0"/>
              <a:t> en 1899, posteriormente desarrollada por </a:t>
            </a:r>
            <a:r>
              <a:rPr lang="es-MX" sz="4300" dirty="0" smtClean="0">
                <a:hlinkClick r:id="rId7" tooltip="Thomas Alva Edison"/>
              </a:rPr>
              <a:t>Thomas Alva Edison</a:t>
            </a:r>
            <a:r>
              <a:rPr lang="es-MX" sz="4300" dirty="0" smtClean="0"/>
              <a:t> y patentada en 1903. En el diseño original de Edison el cátodo estaba compuesto por hileras de finos tubos formados por laminas enrolladas de acero niquelado, estos tubos están rellenos de hidróxido de níquel u oxi-hidróxido de níquel (NiOOH). El ánodo se componía de cajas perforadas delgadas de acero niquelado que contienen polvo de óxido ferroso (FeO). El electrólito es alcalino, una disolución de un 20% de potasa cáustica (KOH) en agua destilada. Los electrodos no se disuelven en el electrolito, las reacciones de carga/descarga son completamente reversibles y la formación de cristales de hierro preserva los electrodos por lo cual no se produce efecto memoria lo que confiere a esta batería gran duración.</a:t>
            </a:r>
          </a:p>
          <a:p>
            <a:r>
              <a:rPr lang="es-MX" sz="4300" b="1" dirty="0" smtClean="0"/>
              <a:t>Baterías alcalinas de manganeso</a:t>
            </a:r>
          </a:p>
          <a:p>
            <a:r>
              <a:rPr lang="es-MX" sz="4300" dirty="0" smtClean="0"/>
              <a:t>Con un contenido de </a:t>
            </a:r>
            <a:r>
              <a:rPr lang="es-MX" sz="4300" dirty="0" smtClean="0">
                <a:hlinkClick r:id="rId8" tooltip="Mercurio (elemento)"/>
              </a:rPr>
              <a:t>mercurio</a:t>
            </a:r>
            <a:r>
              <a:rPr lang="es-MX" sz="4300" dirty="0" smtClean="0"/>
              <a:t> que ronda el 0,1% de su peso total, es una versión mejorada de la pila alcalina, en la que se ha sustituido el conductor iónico </a:t>
            </a:r>
            <a:r>
              <a:rPr lang="es-MX" sz="4300" dirty="0" smtClean="0">
                <a:hlinkClick r:id="rId9" tooltip="Cloruro de amonio"/>
              </a:rPr>
              <a:t>cloruro de amonio</a:t>
            </a:r>
            <a:r>
              <a:rPr lang="es-MX" sz="4300" dirty="0" smtClean="0"/>
              <a:t> por </a:t>
            </a:r>
            <a:r>
              <a:rPr lang="es-MX" sz="4300" dirty="0" smtClean="0">
                <a:hlinkClick r:id="rId10" tooltip="Hidróxido de potasio"/>
              </a:rPr>
              <a:t>hidróxido de potasio</a:t>
            </a:r>
            <a:r>
              <a:rPr lang="es-MX" sz="4300" dirty="0" smtClean="0"/>
              <a:t> (de ahí su nombre de </a:t>
            </a:r>
            <a:r>
              <a:rPr lang="es-MX" sz="4300" dirty="0" smtClean="0">
                <a:hlinkClick r:id="rId11" tooltip="Alcalino"/>
              </a:rPr>
              <a:t>alcalina</a:t>
            </a:r>
            <a:r>
              <a:rPr lang="es-MX" sz="4300" dirty="0" smtClean="0"/>
              <a:t>). El recipiente de la pila es de </a:t>
            </a:r>
            <a:r>
              <a:rPr lang="es-MX" sz="4300" dirty="0" smtClean="0">
                <a:hlinkClick r:id="rId12" tooltip="Acero"/>
              </a:rPr>
              <a:t>acero</a:t>
            </a:r>
            <a:r>
              <a:rPr lang="es-MX" sz="4300" dirty="0" smtClean="0"/>
              <a:t>, y la disposición del zinc y del óxido de manganeso (IV) (o dióxido de manganeso) es la contraria, situándose el zinc, ahora en polvo, en el centro. La cantidad de </a:t>
            </a:r>
            <a:r>
              <a:rPr lang="es-MX" sz="4300" dirty="0" smtClean="0">
                <a:hlinkClick r:id="rId8" tooltip="Mercurio (elemento)"/>
              </a:rPr>
              <a:t>mercurio</a:t>
            </a:r>
            <a:r>
              <a:rPr lang="es-MX" sz="4300" dirty="0" smtClean="0"/>
              <a:t> empleada para regularizar la descarga es mayor. Esto le confiere mayor duración, más constancia en el tiempo y mejor rendimiento. Por el contrario, su precio es más elevado. También suministra una </a:t>
            </a:r>
            <a:r>
              <a:rPr lang="es-MX" sz="4300" dirty="0" smtClean="0">
                <a:hlinkClick r:id="rId13" tooltip="Fuerza electromotriz"/>
              </a:rPr>
              <a:t>fuerza electromotriz</a:t>
            </a:r>
            <a:r>
              <a:rPr lang="es-MX" sz="4300" dirty="0" smtClean="0"/>
              <a:t> de 1,5 V. Se utiliza en aparatos de mayor consumo como: grabadoras portátiles, juguetes con motor, flashes electrónicos.</a:t>
            </a:r>
          </a:p>
          <a:p>
            <a:pPr>
              <a:buNone/>
            </a:pPr>
            <a:endParaRPr lang="es-MX" sz="4300" dirty="0" smtClean="0"/>
          </a:p>
          <a:p>
            <a:pPr>
              <a:buNone/>
            </a:pPr>
            <a:endParaRPr lang="es-MX" sz="4300" dirty="0" smtClean="0"/>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a:t>
            </a:r>
            <a:endParaRPr lang="es-MX" dirty="0"/>
          </a:p>
        </p:txBody>
      </p:sp>
      <p:sp>
        <p:nvSpPr>
          <p:cNvPr id="3" name="2 Marcador de contenido"/>
          <p:cNvSpPr>
            <a:spLocks noGrp="1"/>
          </p:cNvSpPr>
          <p:nvPr>
            <p:ph idx="1"/>
          </p:nvPr>
        </p:nvSpPr>
        <p:spPr/>
        <p:txBody>
          <a:bodyPr/>
          <a:lstStyle/>
          <a:p>
            <a:r>
              <a:rPr lang="es-MX" dirty="0" smtClean="0"/>
              <a:t>En estas siguiente diapositivas se mostraran los principios básicos de la electricidad, desde quienes fueron los inventores o los que desarrollaron distintas formulas para entenderla, hasta en las cosas que se utiliza actualmente.</a:t>
            </a:r>
          </a:p>
          <a:p>
            <a:r>
              <a:rPr lang="es-MX" dirty="0" smtClean="0"/>
              <a:t>Además comprenderemos la importancia que tiene como de que formas se genera y como podemos ayudar a conservarla.</a:t>
            </a:r>
            <a:endParaRPr lang="es-MX"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http://upload.wikimedia.org/wikipedia/commons/thumb/0/07/Lithium_polymer_battery_%2811.1_volts%29.jpg/220px-Lithium_polymer_battery_%2811.1_volts%29.jpg"/>
          <p:cNvPicPr>
            <a:picLocks noChangeAspect="1" noChangeArrowheads="1"/>
          </p:cNvPicPr>
          <p:nvPr/>
        </p:nvPicPr>
        <p:blipFill>
          <a:blip r:embed="rId2"/>
          <a:srcRect/>
          <a:stretch>
            <a:fillRect/>
          </a:stretch>
        </p:blipFill>
        <p:spPr bwMode="auto">
          <a:xfrm>
            <a:off x="7048500" y="1142984"/>
            <a:ext cx="2095500" cy="1076326"/>
          </a:xfrm>
          <a:prstGeom prst="rect">
            <a:avLst/>
          </a:prstGeom>
          <a:noFill/>
        </p:spPr>
      </p:pic>
      <p:sp>
        <p:nvSpPr>
          <p:cNvPr id="3" name="2 Marcador de contenido"/>
          <p:cNvSpPr>
            <a:spLocks noGrp="1"/>
          </p:cNvSpPr>
          <p:nvPr>
            <p:ph idx="1"/>
          </p:nvPr>
        </p:nvSpPr>
        <p:spPr>
          <a:xfrm>
            <a:off x="428596" y="0"/>
            <a:ext cx="8433654" cy="6715148"/>
          </a:xfrm>
        </p:spPr>
        <p:txBody>
          <a:bodyPr>
            <a:noAutofit/>
          </a:bodyPr>
          <a:lstStyle/>
          <a:p>
            <a:r>
              <a:rPr lang="es-MX" sz="1600" b="1" dirty="0" smtClean="0"/>
              <a:t>Baterías de níquel-cadmio (Ni-Cd)</a:t>
            </a:r>
          </a:p>
          <a:p>
            <a:pPr>
              <a:buNone/>
            </a:pPr>
            <a:r>
              <a:rPr lang="es-MX" sz="1600" dirty="0" smtClean="0"/>
              <a:t>	Utilizan un cátodo de hidróxido de níquel y un ánodo de un compuesto de </a:t>
            </a:r>
            <a:r>
              <a:rPr lang="es-MX" sz="1600" dirty="0" smtClean="0">
                <a:hlinkClick r:id="rId3" tooltip="Cadmio"/>
              </a:rPr>
              <a:t>cadmio</a:t>
            </a:r>
            <a:r>
              <a:rPr lang="es-MX" sz="1600" dirty="0" smtClean="0"/>
              <a:t>. El electrolito es de hidróxido de </a:t>
            </a:r>
            <a:r>
              <a:rPr lang="es-MX" sz="1600" dirty="0" smtClean="0">
                <a:hlinkClick r:id="rId4" tooltip="Potasio"/>
              </a:rPr>
              <a:t>potasio</a:t>
            </a:r>
            <a:r>
              <a:rPr lang="es-MX" sz="1600" dirty="0" smtClean="0"/>
              <a:t>. Esta configuración de materiales permite recargar la batería una vez está agotada, para su reutilización; sin embargo, su densidad de energía es de tan sólo 50 Wh/kg, lo que hace que tengan poca capacidad. Admiten sobrecargas, se pueden seguir cargando cuando ya no admiten más carga, aunque no la almacena. Admiten un gran rango de temperaturas de funcionamiento.</a:t>
            </a:r>
          </a:p>
          <a:p>
            <a:r>
              <a:rPr lang="es-MX" sz="1600" b="1" dirty="0" smtClean="0"/>
              <a:t>Baterías de níquel-hidruro metálico (Ni-MH)</a:t>
            </a:r>
          </a:p>
          <a:p>
            <a:pPr>
              <a:buNone/>
            </a:pPr>
            <a:r>
              <a:rPr lang="es-MX" sz="1600" dirty="0" smtClean="0"/>
              <a:t>	Utilizan un ánodo de hidróxido de </a:t>
            </a:r>
            <a:r>
              <a:rPr lang="es-MX" sz="1600" dirty="0" smtClean="0">
                <a:hlinkClick r:id="rId5" tooltip="Níquel"/>
              </a:rPr>
              <a:t>níquel</a:t>
            </a:r>
            <a:r>
              <a:rPr lang="es-MX" sz="1600" dirty="0" smtClean="0"/>
              <a:t> y un cátodo de una aleación de hidruro metálico. Este tipo de baterías se encuentran menos afectadas por el llamado </a:t>
            </a:r>
            <a:r>
              <a:rPr lang="es-MX" sz="1600" i="1" dirty="0" smtClean="0"/>
              <a:t>efecto memoria</a:t>
            </a:r>
            <a:r>
              <a:rPr lang="es-MX" sz="1600" dirty="0" smtClean="0"/>
              <a:t>. No admiten bien el frío extremo, reduciendo drásticamente la potencia eficaz que puede entregar.</a:t>
            </a:r>
          </a:p>
          <a:p>
            <a:r>
              <a:rPr lang="es-MX" sz="1600" b="1" dirty="0" smtClean="0"/>
              <a:t>Baterías de iones de litio (Li-ion)</a:t>
            </a:r>
          </a:p>
          <a:p>
            <a:pPr>
              <a:buNone/>
            </a:pPr>
            <a:r>
              <a:rPr lang="es-MX" sz="1600" dirty="0" smtClean="0"/>
              <a:t>	Las </a:t>
            </a:r>
            <a:r>
              <a:rPr lang="es-MX" sz="1600" dirty="0" smtClean="0">
                <a:hlinkClick r:id="rId6" tooltip="Batería de iones de litio"/>
              </a:rPr>
              <a:t>baterías de iones de litio (Li-ion)</a:t>
            </a:r>
            <a:r>
              <a:rPr lang="es-MX" sz="1600" dirty="0" smtClean="0"/>
              <a:t> utilizan un ánodo de </a:t>
            </a:r>
            <a:r>
              <a:rPr lang="es-MX" sz="1600" dirty="0" smtClean="0">
                <a:hlinkClick r:id="rId7" tooltip="Grafito"/>
              </a:rPr>
              <a:t>grafito</a:t>
            </a:r>
            <a:r>
              <a:rPr lang="es-MX" sz="1600" dirty="0" smtClean="0"/>
              <a:t> y un cátodo de óxido de cobalto, trifilina (LiFePO</a:t>
            </a:r>
            <a:r>
              <a:rPr lang="es-MX" sz="1600" baseline="-25000" dirty="0" smtClean="0"/>
              <a:t>4</a:t>
            </a:r>
            <a:r>
              <a:rPr lang="es-MX" sz="1600" dirty="0" smtClean="0"/>
              <a:t>) u óxido de manganeso. Su desarrollo es más reciente, y permite llegar a altas densidades de capacidad. No admiten descargas y sufren mucho cuando estas suceden; por lo que suelen llevar acoplada circuitería adicional para conocer el estado de la batería, y evitar así tanto la carga excesiva, como la descarga completa. Apenas sufren el </a:t>
            </a:r>
            <a:r>
              <a:rPr lang="es-MX" sz="1600" dirty="0" smtClean="0">
                <a:hlinkClick r:id="rId8" tooltip="Efecto memoria"/>
              </a:rPr>
              <a:t>efecto memoria</a:t>
            </a:r>
            <a:r>
              <a:rPr lang="es-MX" sz="1600" dirty="0" smtClean="0"/>
              <a:t> y pueden cargarse sin necesidad de estar descargadas completamente, sin reducción de su vida útil. No admiten bien los cambios de temperatura.</a:t>
            </a:r>
          </a:p>
          <a:p>
            <a:r>
              <a:rPr lang="es-MX" sz="1600" b="1" dirty="0" smtClean="0"/>
              <a:t>Baterías de polímero de litio (LiPo)</a:t>
            </a:r>
          </a:p>
          <a:p>
            <a:pPr>
              <a:buNone/>
            </a:pPr>
            <a:r>
              <a:rPr lang="es-MX" sz="1600" dirty="0" smtClean="0"/>
              <a:t>	Son una variación de las </a:t>
            </a:r>
            <a:r>
              <a:rPr lang="es-MX" sz="1600" dirty="0" smtClean="0">
                <a:hlinkClick r:id="rId6" tooltip="Batería de iones de litio"/>
              </a:rPr>
              <a:t>baterías de iones de litio (Li-ion)</a:t>
            </a:r>
            <a:r>
              <a:rPr lang="es-MX" sz="1600" dirty="0" smtClean="0"/>
              <a:t>. Sus características son muy similares, pero permiten una mayor densidad de energía, así como una tasa de descarga bastante superior. Estas baterías tienen un tamaño más reducido respecto a las de otros componentes. Su tamaño y peso las hace muy útiles para equipos pequeños que requieran potencia y duración, como manos libres </a:t>
            </a:r>
            <a:r>
              <a:rPr lang="es-MX" sz="1600" dirty="0" smtClean="0">
                <a:hlinkClick r:id="rId9" tooltip="Bluetooth"/>
              </a:rPr>
              <a:t>bluetooth</a:t>
            </a:r>
            <a:r>
              <a:rPr lang="es-MX" sz="1600" dirty="0" smtClean="0"/>
              <a:t>.</a:t>
            </a:r>
          </a:p>
          <a:p>
            <a:pPr>
              <a:buNone/>
            </a:pPr>
            <a:endParaRPr lang="es-MX" sz="16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Mantenimiento</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En baterías con mantenimiento es importante comprobar el nivel del electrolito en cada uno de los seis vasos, debe estar un centímetro por encima de la parte más alta de las placas. En caso contrario será necesario añadir agua destilada hasta alcanzar el nivel correcto. Es muy importante no utilizar agua del grifo porque contiene minerales que interfieren en las reacciones químicas y dañan a las placas.</a:t>
            </a:r>
            <a:br>
              <a:rPr lang="es-MX" dirty="0" smtClean="0"/>
            </a:br>
            <a:r>
              <a:rPr lang="es-MX" dirty="0" smtClean="0"/>
              <a:t/>
            </a:r>
            <a:br>
              <a:rPr lang="es-MX" dirty="0" smtClean="0"/>
            </a:br>
            <a:r>
              <a:rPr lang="es-MX" dirty="0" smtClean="0"/>
              <a:t>No es necesario añadir ácido porque no se evapora como el agua, sino que permanece en el interior del vaso.</a:t>
            </a:r>
            <a:br>
              <a:rPr lang="es-MX" dirty="0" smtClean="0"/>
            </a:br>
            <a:r>
              <a:rPr lang="es-MX" dirty="0" smtClean="0"/>
              <a:t>Solamente será necesario añadir ácido si se ha producido un derrame del electrolito de la batería, siempre controlando el proceso con el densímetro para que no se altere su capacidad.</a:t>
            </a:r>
            <a:br>
              <a:rPr lang="es-MX" dirty="0" smtClean="0"/>
            </a:br>
            <a:endParaRPr lang="es-MX" dirty="0"/>
          </a:p>
        </p:txBody>
      </p:sp>
      <p:pic>
        <p:nvPicPr>
          <p:cNvPr id="28674" name="Picture 2" descr="http://3.bp.blogspot.com/--CispE87YcE/ThtHcBoRKNI/AAAAAAAABnk/J92YJK1RIzA/s320/bateria-coche.jpg"/>
          <p:cNvPicPr>
            <a:picLocks noChangeAspect="1" noChangeArrowheads="1"/>
          </p:cNvPicPr>
          <p:nvPr/>
        </p:nvPicPr>
        <p:blipFill>
          <a:blip r:embed="rId2"/>
          <a:srcRect/>
          <a:stretch>
            <a:fillRect/>
          </a:stretch>
        </p:blipFill>
        <p:spPr bwMode="auto">
          <a:xfrm>
            <a:off x="3829898" y="5214950"/>
            <a:ext cx="3218598" cy="1347788"/>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Carga de la batería</a:t>
            </a:r>
            <a:endParaRPr lang="es-MX" dirty="0"/>
          </a:p>
        </p:txBody>
      </p:sp>
      <p:sp>
        <p:nvSpPr>
          <p:cNvPr id="3" name="2 Marcador de contenido"/>
          <p:cNvSpPr>
            <a:spLocks noGrp="1"/>
          </p:cNvSpPr>
          <p:nvPr>
            <p:ph idx="1"/>
          </p:nvPr>
        </p:nvSpPr>
        <p:spPr/>
        <p:txBody>
          <a:bodyPr>
            <a:normAutofit fontScale="77500" lnSpcReduction="20000"/>
          </a:bodyPr>
          <a:lstStyle/>
          <a:p>
            <a:r>
              <a:rPr lang="es-MX" b="1" dirty="0" smtClean="0"/>
              <a:t>A</a:t>
            </a:r>
            <a:r>
              <a:rPr lang="es-MX" dirty="0" smtClean="0"/>
              <a:t>l funcionar la celda, el acido reacciona y convierte la </a:t>
            </a:r>
            <a:r>
              <a:rPr lang="es-MX" b="1" dirty="0" smtClean="0"/>
              <a:t>energía química en energía eléctrica</a:t>
            </a:r>
            <a:r>
              <a:rPr lang="es-MX" dirty="0" smtClean="0"/>
              <a:t> </a:t>
            </a:r>
          </a:p>
          <a:p>
            <a:r>
              <a:rPr lang="es-MX" dirty="0" smtClean="0"/>
              <a:t>.En las placas de peróxido de plomo se genera carga positiva (+) y en las de plomo poroso carga negativa (-).La corriente eléctrica, que se mide en amperios circula por el sistema eléctrico desde un terminal de la batería hasta el otro, activando el electrolito. </a:t>
            </a:r>
            <a:r>
              <a:rPr lang="es-MX" b="1" dirty="0" smtClean="0"/>
              <a:t>C</a:t>
            </a:r>
            <a:r>
              <a:rPr lang="es-MX" dirty="0" smtClean="0"/>
              <a:t>onforme continua la reacción química, se forma sulfato de plomo en la superficie de ambos juegos de placas, y el acido sulfúrico se diluye gradualmente. Cuando la superficie de ambos juegos de placas se cubre completamente con el sulfato de plomo, se descarga la batería. Al recargarlo con una corriente eléctrica, las placas vuelven a su estado original, y el acido sulfúrico se regenera.</a:t>
            </a:r>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Manejo de cargadores de la batería</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Un </a:t>
            </a:r>
            <a:r>
              <a:rPr lang="es-MX" b="1" dirty="0" smtClean="0"/>
              <a:t>cargador de baterías</a:t>
            </a:r>
            <a:r>
              <a:rPr lang="es-MX" dirty="0" smtClean="0"/>
              <a:t> es un dispositivo utilizado para suministrar la </a:t>
            </a:r>
            <a:r>
              <a:rPr lang="es-MX" dirty="0" smtClean="0">
                <a:hlinkClick r:id="rId2" tooltip="Corriente eléctrica"/>
              </a:rPr>
              <a:t>corriente eléctrica</a:t>
            </a:r>
            <a:r>
              <a:rPr lang="es-MX" dirty="0" smtClean="0"/>
              <a:t> o </a:t>
            </a:r>
            <a:r>
              <a:rPr lang="es-MX" dirty="0" smtClean="0">
                <a:hlinkClick r:id="rId3" tooltip="Tensión eléctrica"/>
              </a:rPr>
              <a:t>tensión eléctrica</a:t>
            </a:r>
            <a:r>
              <a:rPr lang="es-MX" dirty="0" smtClean="0"/>
              <a:t> que almacenará una -o varias simultáneamente- </a:t>
            </a:r>
            <a:r>
              <a:rPr lang="es-MX" dirty="0" smtClean="0">
                <a:hlinkClick r:id="rId4" tooltip="Pila recargable"/>
              </a:rPr>
              <a:t>pila recargable</a:t>
            </a:r>
            <a:r>
              <a:rPr lang="es-MX" dirty="0" smtClean="0"/>
              <a:t> o una </a:t>
            </a:r>
            <a:r>
              <a:rPr lang="es-MX" dirty="0" smtClean="0">
                <a:hlinkClick r:id="rId5" tooltip="Batería eléctrica"/>
              </a:rPr>
              <a:t>batería</a:t>
            </a:r>
            <a:r>
              <a:rPr lang="es-MX" dirty="0" smtClean="0"/>
              <a:t>.</a:t>
            </a:r>
          </a:p>
          <a:p>
            <a:pPr>
              <a:buNone/>
            </a:pPr>
            <a:r>
              <a:rPr lang="es-MX" dirty="0" smtClean="0"/>
              <a:t>	La carga de </a:t>
            </a:r>
            <a:r>
              <a:rPr lang="es-MX" dirty="0" smtClean="0">
                <a:hlinkClick r:id="rId2" tooltip="Corriente eléctrica"/>
              </a:rPr>
              <a:t>corriente</a:t>
            </a:r>
            <a:r>
              <a:rPr lang="es-MX" dirty="0" smtClean="0"/>
              <a:t> depende de la tecnología y de la capacidad de la batería a cargar. Por ejemplo, la corriente -tensión- que debería suministrarse para una recarga de una </a:t>
            </a:r>
            <a:r>
              <a:rPr lang="es-MX" dirty="0" smtClean="0">
                <a:hlinkClick r:id="rId6" tooltip="Batería de auto"/>
              </a:rPr>
              <a:t>batería de auto</a:t>
            </a:r>
            <a:r>
              <a:rPr lang="es-MX" dirty="0" smtClean="0"/>
              <a:t> de 12</a:t>
            </a:r>
            <a:r>
              <a:rPr lang="es-MX" dirty="0" smtClean="0">
                <a:hlinkClick r:id="rId7" tooltip="Volt"/>
              </a:rPr>
              <a:t>V</a:t>
            </a:r>
            <a:r>
              <a:rPr lang="es-MX" dirty="0" smtClean="0"/>
              <a:t> deberá ser muy diferente a la corriente para recargar una batería de </a:t>
            </a:r>
            <a:r>
              <a:rPr lang="es-MX" dirty="0" smtClean="0">
                <a:hlinkClick r:id="rId8" tooltip="Teléfono móvil"/>
              </a:rPr>
              <a:t>teléfono móvil</a:t>
            </a:r>
            <a:r>
              <a:rPr lang="es-MX" dirty="0" smtClean="0"/>
              <a:t>.</a:t>
            </a:r>
          </a:p>
          <a:p>
            <a:r>
              <a:rPr lang="es-MX" b="1" dirty="0" smtClean="0"/>
              <a:t>Mantenimiento</a:t>
            </a:r>
          </a:p>
          <a:p>
            <a:pPr>
              <a:buNone/>
            </a:pPr>
            <a:r>
              <a:rPr lang="es-MX" dirty="0" smtClean="0"/>
              <a:t>	Un cargador de mantenimiento es un tipo de cargador sencillo que carga la batería muy despacio, a la velocidad de autodescarga; es el tipo de cargador más lento. Una batería puede dejarse en un cargador de este tipo por tiempo indefinido, manteniéndose cargada por completo sin riesgo de sobrecarga o calentamiento. Esta indicado para el mantenimiento de la fuente de energía de sistemas desatendidos, como sistemas de alarma o de iluminación de emergencia.</a:t>
            </a:r>
          </a:p>
          <a:p>
            <a:endParaRPr lang="es-MX"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3071810"/>
            <a:ext cx="7498080" cy="1143000"/>
          </a:xfrm>
        </p:spPr>
        <p:txBody>
          <a:bodyPr>
            <a:normAutofit fontScale="90000"/>
          </a:bodyPr>
          <a:lstStyle/>
          <a:p>
            <a:r>
              <a:rPr lang="es-MX" dirty="0" smtClean="0"/>
              <a:t>b) Aplicación de circuitos eléctricos automotrices </a:t>
            </a:r>
            <a:endParaRPr lang="es-MX"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3071810"/>
            <a:ext cx="7498080" cy="1143000"/>
          </a:xfrm>
        </p:spPr>
        <p:txBody>
          <a:bodyPr/>
          <a:lstStyle/>
          <a:p>
            <a:r>
              <a:rPr lang="es-MX" dirty="0" smtClean="0"/>
              <a:t>1° Simbología eléctrica utilizada</a:t>
            </a:r>
            <a:endParaRPr lang="es-MX"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Unidades de alumbrado</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Además de los focos, el automóvil actual tiene luces de posición delanteras (cocuyos) y traseras, indicadores de cambio de dirección (direccionales), luces de –“pare” (stop) y de marcha atrás. Los mandos de los focos y de las luces de dirección generalmente se agrupan en un mismo conmutador multifuncional. Las luces de pare, generalmente se controlan con un interruptor manométrico montado en el circuito hidráulico de freno del vehículo, mientras que las luces de retroceso se conectan a un interruptor atornillado a la caja de velocidades. La casi totalidad de los circuitos actuales de alumbrado es de 12 voltios y la potencia de las bombillas varia con su objetivo (45 vatios para luces de carretera, 36 para cruce, 15 para stop, 6 para cocuyos). Finalmente, se utiliza gran cantidad de pequeñas bombillas para el alumbrado interior del vehículo, así como para el tablero de instrumentos. Se trata de bombillas normales de casquillo para atornillar o de bayoneta y también las bombillas en forma de tubo pequeño con un casquillo metálico puntiagudo en cada extremo.</a:t>
            </a:r>
            <a:endParaRPr lang="es-MX"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Elementos eléctricos</a:t>
            </a:r>
            <a:endParaRPr lang="es-MX" dirty="0"/>
          </a:p>
        </p:txBody>
      </p:sp>
      <p:sp>
        <p:nvSpPr>
          <p:cNvPr id="3" name="2 Marcador de contenido"/>
          <p:cNvSpPr>
            <a:spLocks noGrp="1"/>
          </p:cNvSpPr>
          <p:nvPr>
            <p:ph idx="1"/>
          </p:nvPr>
        </p:nvSpPr>
        <p:spPr/>
        <p:txBody>
          <a:bodyPr/>
          <a:lstStyle/>
          <a:p>
            <a:r>
              <a:rPr lang="es-MX" dirty="0" smtClean="0"/>
              <a:t>ELEMENTOS QUE COMPONEN LOS CIRCUITOS DE ALUMBRADO Y SUS CARACTERISTICAS</a:t>
            </a:r>
            <a:br>
              <a:rPr lang="es-MX" dirty="0" smtClean="0"/>
            </a:br>
            <a:r>
              <a:rPr lang="es-MX" dirty="0" smtClean="0"/>
              <a:t/>
            </a:r>
            <a:br>
              <a:rPr lang="es-MX" dirty="0" smtClean="0"/>
            </a:br>
            <a:r>
              <a:rPr lang="es-MX" dirty="0" smtClean="0"/>
              <a:t>Podemos destacar los siguientes grupos:</a:t>
            </a:r>
            <a:br>
              <a:rPr lang="es-MX" dirty="0" smtClean="0"/>
            </a:br>
            <a:r>
              <a:rPr lang="es-MX" dirty="0" smtClean="0"/>
              <a:t>- Lámparas</a:t>
            </a:r>
            <a:br>
              <a:rPr lang="es-MX" dirty="0" smtClean="0"/>
            </a:br>
            <a:r>
              <a:rPr lang="es-MX" dirty="0" smtClean="0"/>
              <a:t>- Faros y pilotos</a:t>
            </a:r>
            <a:br>
              <a:rPr lang="es-MX" dirty="0" smtClean="0"/>
            </a:br>
            <a:r>
              <a:rPr lang="es-MX" dirty="0" smtClean="0"/>
              <a:t>- Conductores</a:t>
            </a:r>
            <a:br>
              <a:rPr lang="es-MX" dirty="0" smtClean="0"/>
            </a:br>
            <a:r>
              <a:rPr lang="es-MX" dirty="0" smtClean="0"/>
              <a:t>- Elementos de mando y protección</a:t>
            </a:r>
            <a:endParaRPr lang="es-MX"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Accesorios </a:t>
            </a:r>
            <a:endParaRPr lang="es-MX" dirty="0"/>
          </a:p>
        </p:txBody>
      </p:sp>
      <p:pic>
        <p:nvPicPr>
          <p:cNvPr id="21506" name="Picture 2" descr="http://ts4.mm.bing.net/images/thumbnail.aspx?q=4532999358317279&amp;id=19c43769470bdf5b301299871784d75d"/>
          <p:cNvPicPr>
            <a:picLocks noChangeAspect="1" noChangeArrowheads="1"/>
          </p:cNvPicPr>
          <p:nvPr/>
        </p:nvPicPr>
        <p:blipFill>
          <a:blip r:embed="rId2"/>
          <a:srcRect/>
          <a:stretch>
            <a:fillRect/>
          </a:stretch>
        </p:blipFill>
        <p:spPr bwMode="auto">
          <a:xfrm>
            <a:off x="6357950" y="928670"/>
            <a:ext cx="2514600" cy="2514600"/>
          </a:xfrm>
          <a:prstGeom prst="rect">
            <a:avLst/>
          </a:prstGeom>
          <a:noFill/>
        </p:spPr>
      </p:pic>
      <p:pic>
        <p:nvPicPr>
          <p:cNvPr id="21508" name="Picture 4" descr="http://ts1.mm.bing.net/images/thumbnail.aspx?q=4629017647055460&amp;id=89a1019248ecfa9f3be783d7c13ee1af"/>
          <p:cNvPicPr>
            <a:picLocks noChangeAspect="1" noChangeArrowheads="1"/>
          </p:cNvPicPr>
          <p:nvPr/>
        </p:nvPicPr>
        <p:blipFill>
          <a:blip r:embed="rId3"/>
          <a:srcRect/>
          <a:stretch>
            <a:fillRect/>
          </a:stretch>
        </p:blipFill>
        <p:spPr bwMode="auto">
          <a:xfrm>
            <a:off x="3000364" y="1357298"/>
            <a:ext cx="2857500" cy="2857500"/>
          </a:xfrm>
          <a:prstGeom prst="rect">
            <a:avLst/>
          </a:prstGeom>
          <a:noFill/>
        </p:spPr>
      </p:pic>
      <p:pic>
        <p:nvPicPr>
          <p:cNvPr id="21510" name="Picture 6" descr="http://ts4.mm.bing.net/images/thumbnail.aspx?q=5036721676092343&amp;id=0cd5d0afd73e04260701ddcc077bcd39"/>
          <p:cNvPicPr>
            <a:picLocks noChangeAspect="1" noChangeArrowheads="1"/>
          </p:cNvPicPr>
          <p:nvPr/>
        </p:nvPicPr>
        <p:blipFill>
          <a:blip r:embed="rId4"/>
          <a:srcRect/>
          <a:stretch>
            <a:fillRect/>
          </a:stretch>
        </p:blipFill>
        <p:spPr bwMode="auto">
          <a:xfrm>
            <a:off x="142844" y="2357430"/>
            <a:ext cx="2857500" cy="2143125"/>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Alternador, generador y motor</a:t>
            </a:r>
            <a:endParaRPr lang="es-MX" dirty="0"/>
          </a:p>
        </p:txBody>
      </p:sp>
      <p:sp>
        <p:nvSpPr>
          <p:cNvPr id="3" name="2 Marcador de contenido"/>
          <p:cNvSpPr>
            <a:spLocks noGrp="1"/>
          </p:cNvSpPr>
          <p:nvPr>
            <p:ph idx="1"/>
          </p:nvPr>
        </p:nvSpPr>
        <p:spPr/>
        <p:txBody>
          <a:bodyPr>
            <a:normAutofit fontScale="47500" lnSpcReduction="20000"/>
          </a:bodyPr>
          <a:lstStyle/>
          <a:p>
            <a:r>
              <a:rPr lang="es-MX" dirty="0" smtClean="0"/>
              <a:t>Un </a:t>
            </a:r>
            <a:r>
              <a:rPr lang="es-MX" b="1" dirty="0" smtClean="0"/>
              <a:t>alternador</a:t>
            </a:r>
            <a:r>
              <a:rPr lang="es-MX" dirty="0" smtClean="0"/>
              <a:t> es una </a:t>
            </a:r>
            <a:r>
              <a:rPr lang="es-MX" dirty="0" smtClean="0">
                <a:hlinkClick r:id="rId2" tooltip="Máquina eléctrica"/>
              </a:rPr>
              <a:t>máquina eléctrica</a:t>
            </a:r>
            <a:r>
              <a:rPr lang="es-MX" dirty="0" smtClean="0"/>
              <a:t>, capaz de transformar </a:t>
            </a:r>
            <a:r>
              <a:rPr lang="es-MX" dirty="0" smtClean="0">
                <a:hlinkClick r:id="rId3" tooltip="Energía mecánica"/>
              </a:rPr>
              <a:t>energía mecánica</a:t>
            </a:r>
            <a:r>
              <a:rPr lang="es-MX" dirty="0" smtClean="0"/>
              <a:t> en </a:t>
            </a:r>
            <a:r>
              <a:rPr lang="es-MX" dirty="0" smtClean="0">
                <a:hlinkClick r:id="rId4" tooltip="Energía eléctrica"/>
              </a:rPr>
              <a:t>energía eléctrica</a:t>
            </a:r>
            <a:r>
              <a:rPr lang="es-MX" dirty="0" smtClean="0"/>
              <a:t>, generando una </a:t>
            </a:r>
            <a:r>
              <a:rPr lang="es-MX" dirty="0" smtClean="0">
                <a:hlinkClick r:id="rId5" tooltip="Corriente alterna"/>
              </a:rPr>
              <a:t>corriente alterna</a:t>
            </a:r>
            <a:r>
              <a:rPr lang="es-MX" dirty="0" smtClean="0"/>
              <a:t> mediante </a:t>
            </a:r>
            <a:r>
              <a:rPr lang="es-MX" dirty="0" smtClean="0">
                <a:hlinkClick r:id="rId6" tooltip="Inducción electromagnética"/>
              </a:rPr>
              <a:t>inducción electromagnética</a:t>
            </a:r>
            <a:r>
              <a:rPr lang="es-MX" dirty="0" smtClean="0"/>
              <a:t>.</a:t>
            </a:r>
          </a:p>
          <a:p>
            <a:pPr>
              <a:buNone/>
            </a:pPr>
            <a:r>
              <a:rPr lang="es-MX" dirty="0" smtClean="0"/>
              <a:t>	Los alternadores están fundados en el principio de que en un </a:t>
            </a:r>
            <a:r>
              <a:rPr lang="es-MX" dirty="0" smtClean="0">
                <a:hlinkClick r:id="rId7" tooltip="Conductor eléctrico"/>
              </a:rPr>
              <a:t>conductor</a:t>
            </a:r>
            <a:r>
              <a:rPr lang="es-MX" dirty="0" smtClean="0"/>
              <a:t> sometido a un </a:t>
            </a:r>
            <a:r>
              <a:rPr lang="es-MX" dirty="0" smtClean="0">
                <a:hlinkClick r:id="rId8" tooltip="Campo magnético"/>
              </a:rPr>
              <a:t>campo magnético</a:t>
            </a:r>
            <a:r>
              <a:rPr lang="es-MX" dirty="0" smtClean="0"/>
              <a:t> variable se crea una </a:t>
            </a:r>
            <a:r>
              <a:rPr lang="es-MX" dirty="0" smtClean="0">
                <a:hlinkClick r:id="rId9" tooltip="Tensión (electricidad)"/>
              </a:rPr>
              <a:t>tensión eléctrica</a:t>
            </a:r>
            <a:r>
              <a:rPr lang="es-MX" dirty="0" smtClean="0"/>
              <a:t> inducida cuya polaridad depende del sentido del campo y su valor del flujo que lo atraviesa.</a:t>
            </a:r>
          </a:p>
          <a:p>
            <a:pPr>
              <a:buNone/>
            </a:pPr>
            <a:r>
              <a:rPr lang="es-MX" dirty="0" smtClean="0"/>
              <a:t>	Un alternador es un generador de corriente alterna. Funciona cambiando constantemente la polaridad para que haya movimiento y genere energía.</a:t>
            </a:r>
          </a:p>
          <a:p>
            <a:r>
              <a:rPr lang="es-MX" dirty="0" smtClean="0"/>
              <a:t>Un </a:t>
            </a:r>
            <a:r>
              <a:rPr lang="es-MX" b="1" dirty="0" smtClean="0"/>
              <a:t>generador eléctrico</a:t>
            </a:r>
            <a:r>
              <a:rPr lang="es-MX" dirty="0" smtClean="0"/>
              <a:t> es todo dispositivo capaz de mantener una </a:t>
            </a:r>
            <a:r>
              <a:rPr lang="es-MX" dirty="0" smtClean="0">
                <a:hlinkClick r:id="rId10" tooltip="Diferencia de potencial"/>
              </a:rPr>
              <a:t>diferencia de potencial</a:t>
            </a:r>
            <a:r>
              <a:rPr lang="es-MX" dirty="0" smtClean="0"/>
              <a:t> eléctrico entre dos de sus puntos (llamados </a:t>
            </a:r>
            <a:r>
              <a:rPr lang="es-MX" dirty="0" smtClean="0">
                <a:hlinkClick r:id="rId11" tooltip="Polaridad (electricidad)"/>
              </a:rPr>
              <a:t>polos</a:t>
            </a:r>
            <a:r>
              <a:rPr lang="es-MX" dirty="0" smtClean="0"/>
              <a:t>, </a:t>
            </a:r>
            <a:r>
              <a:rPr lang="es-MX" dirty="0" smtClean="0">
                <a:hlinkClick r:id="rId12" tooltip="Pin (electrónica)"/>
              </a:rPr>
              <a:t>terminales</a:t>
            </a:r>
            <a:r>
              <a:rPr lang="es-MX" dirty="0" smtClean="0"/>
              <a:t> o </a:t>
            </a:r>
            <a:r>
              <a:rPr lang="es-MX" dirty="0" smtClean="0">
                <a:hlinkClick r:id="rId13" tooltip="Borne (electricidad)"/>
              </a:rPr>
              <a:t>bornes</a:t>
            </a:r>
            <a:r>
              <a:rPr lang="es-MX" dirty="0" smtClean="0"/>
              <a:t>) transformando la </a:t>
            </a:r>
            <a:r>
              <a:rPr lang="es-MX" dirty="0" smtClean="0">
                <a:hlinkClick r:id="rId3" tooltip="Energía mecánica"/>
              </a:rPr>
              <a:t>energía mecánica</a:t>
            </a:r>
            <a:r>
              <a:rPr lang="es-MX" dirty="0" smtClean="0"/>
              <a:t> en </a:t>
            </a:r>
            <a:r>
              <a:rPr lang="es-MX" dirty="0" smtClean="0">
                <a:hlinkClick r:id="rId4" tooltip="Energía eléctrica"/>
              </a:rPr>
              <a:t>eléctrica</a:t>
            </a:r>
            <a:r>
              <a:rPr lang="es-MX" dirty="0" smtClean="0"/>
              <a:t>. Esta transformación se consigue por la acción de un </a:t>
            </a:r>
            <a:r>
              <a:rPr lang="es-MX" dirty="0" smtClean="0">
                <a:hlinkClick r:id="rId8" tooltip="Campo magnético"/>
              </a:rPr>
              <a:t>campo magnético</a:t>
            </a:r>
            <a:r>
              <a:rPr lang="es-MX" dirty="0" smtClean="0"/>
              <a:t> sobre los conductores eléctricos dispuestos sobre una armadura (denominada también </a:t>
            </a:r>
            <a:r>
              <a:rPr lang="es-MX" dirty="0" smtClean="0">
                <a:hlinkClick r:id="rId14" tooltip="Estátor"/>
              </a:rPr>
              <a:t>estátor</a:t>
            </a:r>
            <a:r>
              <a:rPr lang="es-MX" dirty="0" smtClean="0"/>
              <a:t>). Si se produce mecánicamente un movimiento relativo entre los conductores y el campo, se generará una </a:t>
            </a:r>
            <a:r>
              <a:rPr lang="es-MX" dirty="0" smtClean="0">
                <a:hlinkClick r:id="rId15" tooltip="Fuerza electromotriz"/>
              </a:rPr>
              <a:t>fuerza electromotriz</a:t>
            </a:r>
            <a:r>
              <a:rPr lang="es-MX" dirty="0" smtClean="0"/>
              <a:t> (F.E.M.). Este sistema está basado en la </a:t>
            </a:r>
            <a:r>
              <a:rPr lang="es-MX" dirty="0" smtClean="0">
                <a:hlinkClick r:id="rId16" tooltip="Ley de Faraday"/>
              </a:rPr>
              <a:t>ley de Faraday</a:t>
            </a:r>
            <a:r>
              <a:rPr lang="es-MX" dirty="0" smtClean="0"/>
              <a:t>.</a:t>
            </a:r>
          </a:p>
          <a:p>
            <a:r>
              <a:rPr lang="es-MX" dirty="0" smtClean="0"/>
              <a:t>Un </a:t>
            </a:r>
            <a:r>
              <a:rPr lang="es-MX" b="1" dirty="0" smtClean="0"/>
              <a:t>motor eléctrico</a:t>
            </a:r>
            <a:r>
              <a:rPr lang="es-MX" dirty="0" smtClean="0"/>
              <a:t> es una </a:t>
            </a:r>
            <a:r>
              <a:rPr lang="es-MX" dirty="0" smtClean="0">
                <a:hlinkClick r:id="rId2" tooltip="Máquina eléctrica"/>
              </a:rPr>
              <a:t>máquina eléctrica</a:t>
            </a:r>
            <a:r>
              <a:rPr lang="es-MX" dirty="0" smtClean="0"/>
              <a:t> que transforma </a:t>
            </a:r>
            <a:r>
              <a:rPr lang="es-MX" dirty="0" smtClean="0">
                <a:hlinkClick r:id="rId4" tooltip="Energía eléctrica"/>
              </a:rPr>
              <a:t>energía eléctrica</a:t>
            </a:r>
            <a:r>
              <a:rPr lang="es-MX" dirty="0" smtClean="0"/>
              <a:t> en </a:t>
            </a:r>
            <a:r>
              <a:rPr lang="es-MX" dirty="0" smtClean="0">
                <a:hlinkClick r:id="rId3" tooltip="Energía mecánica"/>
              </a:rPr>
              <a:t>energía mecánica</a:t>
            </a:r>
            <a:r>
              <a:rPr lang="es-MX" dirty="0" smtClean="0"/>
              <a:t> por medio de campos </a:t>
            </a:r>
            <a:r>
              <a:rPr lang="es-MX" dirty="0" smtClean="0">
                <a:hlinkClick r:id="rId17" tooltip="Electromagnetismo"/>
              </a:rPr>
              <a:t>electromagnéticos</a:t>
            </a:r>
            <a:r>
              <a:rPr lang="es-MX" dirty="0" smtClean="0"/>
              <a:t> variables. Algunos de los motores eléctricos son reversibles, pueden transformar energía mecánica en energía eléctrica funcionando como </a:t>
            </a:r>
            <a:r>
              <a:rPr lang="es-MX" dirty="0" smtClean="0">
                <a:hlinkClick r:id="rId18" tooltip="Generador eléctrico"/>
              </a:rPr>
              <a:t>generadores</a:t>
            </a:r>
            <a:r>
              <a:rPr lang="es-MX" dirty="0" smtClean="0"/>
              <a:t>. Los motores eléctricos de tracción usados en locomotoras o en automóviles híbridos realizan a menudo ambas tareas, si se los equipa con </a:t>
            </a:r>
            <a:r>
              <a:rPr lang="es-MX" dirty="0" smtClean="0">
                <a:hlinkClick r:id="rId19" tooltip="Freno regenerativo"/>
              </a:rPr>
              <a:t>frenos regenerativos</a:t>
            </a:r>
            <a:r>
              <a:rPr lang="es-MX" dirty="0" smtClean="0"/>
              <a:t>.</a:t>
            </a:r>
          </a:p>
          <a:p>
            <a:r>
              <a:rPr lang="es-MX" dirty="0" smtClean="0"/>
              <a:t>Son muy utilizados en instalaciones industriales, comerciales y particulares. Pueden funcionar conectados a una </a:t>
            </a:r>
            <a:r>
              <a:rPr lang="es-MX" dirty="0" smtClean="0">
                <a:hlinkClick r:id="rId20" tooltip="Red de suministro eléctrico"/>
              </a:rPr>
              <a:t>red de suministro eléctrico</a:t>
            </a:r>
            <a:r>
              <a:rPr lang="es-MX" dirty="0" smtClean="0"/>
              <a:t> o a </a:t>
            </a:r>
            <a:r>
              <a:rPr lang="es-MX" dirty="0" smtClean="0">
                <a:hlinkClick r:id="rId21" tooltip="Batería eléctrica"/>
              </a:rPr>
              <a:t>baterías</a:t>
            </a:r>
            <a:r>
              <a:rPr lang="es-MX" dirty="0" smtClean="0"/>
              <a:t>. Así, en </a:t>
            </a:r>
            <a:r>
              <a:rPr lang="es-MX" dirty="0" smtClean="0">
                <a:hlinkClick r:id="rId22" tooltip="Automóvil"/>
              </a:rPr>
              <a:t>automóviles</a:t>
            </a:r>
            <a:r>
              <a:rPr lang="es-MX" dirty="0" smtClean="0"/>
              <a:t> se están empezando a utilizar en </a:t>
            </a:r>
            <a:r>
              <a:rPr lang="es-MX" dirty="0" smtClean="0">
                <a:hlinkClick r:id="rId23" tooltip="Vehículo híbrido"/>
              </a:rPr>
              <a:t>vehículos híbridos</a:t>
            </a:r>
            <a:r>
              <a:rPr lang="es-MX" dirty="0" smtClean="0"/>
              <a:t> para aprovechar las ventajas de ambos.</a:t>
            </a:r>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2857496"/>
            <a:ext cx="7498080" cy="1143000"/>
          </a:xfrm>
        </p:spPr>
        <p:txBody>
          <a:bodyPr>
            <a:normAutofit fontScale="90000"/>
          </a:bodyPr>
          <a:lstStyle/>
          <a:p>
            <a:r>
              <a:rPr lang="es-MX" dirty="0" smtClean="0"/>
              <a:t>a) Aplicación de principios eléctricos</a:t>
            </a:r>
            <a:endParaRPr lang="es-MX"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52" y="2714620"/>
            <a:ext cx="7498080" cy="1143000"/>
          </a:xfrm>
        </p:spPr>
        <p:txBody>
          <a:bodyPr>
            <a:normAutofit fontScale="90000"/>
          </a:bodyPr>
          <a:lstStyle/>
          <a:p>
            <a:r>
              <a:rPr lang="es-MX" dirty="0" smtClean="0"/>
              <a:t>2° Circuitos eléctricos del automóvil</a:t>
            </a:r>
            <a:endParaRPr lang="es-MX"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circuitos</a:t>
            </a:r>
            <a:endParaRPr lang="es-MX" dirty="0"/>
          </a:p>
        </p:txBody>
      </p:sp>
      <p:sp>
        <p:nvSpPr>
          <p:cNvPr id="1843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300" b="1" i="0" u="none" strike="noStrike" cap="none" normalizeH="0" baseline="0" dirty="0" smtClean="0">
                <a:ln>
                  <a:noFill/>
                </a:ln>
                <a:solidFill>
                  <a:schemeClr val="tx1"/>
                </a:solidFill>
                <a:effectLst/>
                <a:latin typeface="Arial" charset="0"/>
                <a:cs typeface="Arial" charset="0"/>
              </a:rPr>
              <a:t>Clasificación</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900" b="0" i="0" u="none" strike="noStrike" cap="none" normalizeH="0" baseline="0" dirty="0" smtClean="0">
                <a:ln>
                  <a:noFill/>
                </a:ln>
                <a:solidFill>
                  <a:schemeClr val="tx1"/>
                </a:solidFill>
                <a:effectLst/>
                <a:latin typeface="Arial" charset="0"/>
                <a:cs typeface="Arial" charset="0"/>
              </a:rPr>
              <a:t>Los circuitos eléctricos se clasifican de la siguiente forma:</a:t>
            </a:r>
            <a:endParaRPr kumimoji="0" lang="es-MX" sz="1800" b="0" i="0" u="none" strike="noStrike" cap="none" normalizeH="0" baseline="0" dirty="0" smtClean="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cs typeface="Arial" charset="0"/>
              </a:rPr>
              <a:t>  </a:t>
            </a:r>
            <a:endParaRPr kumimoji="0" lang="es-MX" sz="3600" b="0" i="0" u="none" strike="noStrike" cap="none" normalizeH="0" baseline="0" dirty="0" smtClean="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cs typeface="Arial" charset="0"/>
              </a:rPr>
              <a:t>  </a:t>
            </a:r>
            <a:endParaRPr kumimoji="0" lang="es-MX" sz="5000" b="0" i="0" u="none" strike="noStrike" cap="none" normalizeH="0" baseline="0" dirty="0" smtClean="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cs typeface="Arial" charset="0"/>
              </a:rPr>
              <a:t>  </a:t>
            </a:r>
            <a:endParaRPr kumimoji="0" lang="es-MX" sz="6600" b="0" i="0" u="none" strike="noStrike" cap="none" normalizeH="0" baseline="0" dirty="0" smtClean="0">
              <a:ln>
                <a:noFill/>
              </a:ln>
              <a:solidFill>
                <a:schemeClr val="tx1"/>
              </a:solidFill>
              <a:effectLst/>
              <a:latin typeface="Arial" charset="0"/>
              <a:cs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dirty="0" smtClean="0">
                <a:ln>
                  <a:noFill/>
                </a:ln>
                <a:solidFill>
                  <a:schemeClr val="tx1"/>
                </a:solidFill>
                <a:effectLst/>
                <a:latin typeface="Arial" charset="0"/>
                <a:cs typeface="Arial" charset="0"/>
              </a:rPr>
              <a:t>  </a:t>
            </a:r>
            <a:endParaRPr kumimoji="0" lang="es-MX" sz="50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charset="0"/>
              <a:cs typeface="Arial" charset="0"/>
            </a:endParaRPr>
          </a:p>
        </p:txBody>
      </p:sp>
      <p:pic>
        <p:nvPicPr>
          <p:cNvPr id="18434" name="Picture 2" descr="&#10;   {\color{Blue}\mbox{Tipo de señal}}&#10;   \quad&#10;   \begin{cases}&#10;      \mbox{Corriente continua} \\&#10;      \mbox{Corriente alterna}&#10;   \end{cases}&#10;"/>
          <p:cNvPicPr>
            <a:picLocks noChangeAspect="1" noChangeArrowheads="1"/>
          </p:cNvPicPr>
          <p:nvPr/>
        </p:nvPicPr>
        <p:blipFill>
          <a:blip r:embed="rId2"/>
          <a:srcRect/>
          <a:stretch>
            <a:fillRect/>
          </a:stretch>
        </p:blipFill>
        <p:spPr bwMode="auto">
          <a:xfrm>
            <a:off x="2357422" y="2214554"/>
            <a:ext cx="2952750" cy="571501"/>
          </a:xfrm>
          <a:prstGeom prst="rect">
            <a:avLst/>
          </a:prstGeom>
          <a:noFill/>
        </p:spPr>
      </p:pic>
      <p:pic>
        <p:nvPicPr>
          <p:cNvPr id="18435" name="Picture 3" descr="&#10;   {\color{Blue}\mbox{Tipo de régimen}}&#10;   \quad&#10;   \begin{cases}&#10;      \mbox{Corriente periódica}   \\&#10;      \mbox{Corriente transitoria} \\&#10;      \mbox{Permanente}&#10;   \end{cases}&#10;"/>
          <p:cNvPicPr>
            <a:picLocks noChangeAspect="1" noChangeArrowheads="1"/>
          </p:cNvPicPr>
          <p:nvPr/>
        </p:nvPicPr>
        <p:blipFill>
          <a:blip r:embed="rId3"/>
          <a:srcRect/>
          <a:stretch>
            <a:fillRect/>
          </a:stretch>
        </p:blipFill>
        <p:spPr bwMode="auto">
          <a:xfrm>
            <a:off x="2143108" y="3000372"/>
            <a:ext cx="3371850" cy="800100"/>
          </a:xfrm>
          <a:prstGeom prst="rect">
            <a:avLst/>
          </a:prstGeom>
          <a:noFill/>
        </p:spPr>
      </p:pic>
      <p:pic>
        <p:nvPicPr>
          <p:cNvPr id="18436" name="Picture 4" descr="&#10;   {\color{Blue}\mbox{Tipos de componentes}}&#10;   \quad&#10;   \begin{cases}&#10;      \mbox{Eléctricos} \\&#10;      \mbox{Electrónicos} \quad&#10;      {\begin{cases}&#10;         \mbox{Digitales}\\&#10;         \mbox{Analógicos} \\&#10;         \mbox{Mixtos}&#10;      \end{cases}}&#10;   \end{cases}&#10;"/>
          <p:cNvPicPr>
            <a:picLocks noChangeAspect="1" noChangeArrowheads="1"/>
          </p:cNvPicPr>
          <p:nvPr/>
        </p:nvPicPr>
        <p:blipFill>
          <a:blip r:embed="rId4"/>
          <a:srcRect/>
          <a:stretch>
            <a:fillRect/>
          </a:stretch>
        </p:blipFill>
        <p:spPr bwMode="auto">
          <a:xfrm>
            <a:off x="1643042" y="4071942"/>
            <a:ext cx="4391025" cy="1047750"/>
          </a:xfrm>
          <a:prstGeom prst="rect">
            <a:avLst/>
          </a:prstGeom>
          <a:noFill/>
        </p:spPr>
      </p:pic>
      <p:pic>
        <p:nvPicPr>
          <p:cNvPr id="18437" name="Picture 5" descr="&#10;   {\color{Blue}\mbox{Tipo de configuración}}&#10;   \quad&#10;   \begin{cases}&#10;      \mbox{Serie}    \\&#10;      \mbox{Paralelo} \\&#10;      \mbox{Mixto}&#10;   \end{cases}&#10;"/>
          <p:cNvPicPr>
            <a:picLocks noChangeAspect="1" noChangeArrowheads="1"/>
          </p:cNvPicPr>
          <p:nvPr/>
        </p:nvPicPr>
        <p:blipFill>
          <a:blip r:embed="rId5"/>
          <a:srcRect/>
          <a:stretch>
            <a:fillRect/>
          </a:stretch>
        </p:blipFill>
        <p:spPr bwMode="auto">
          <a:xfrm>
            <a:off x="1714480" y="5500702"/>
            <a:ext cx="2790825" cy="8001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Términos eléctricos</a:t>
            </a:r>
            <a:endParaRPr lang="es-MX" dirty="0"/>
          </a:p>
        </p:txBody>
      </p:sp>
      <p:sp>
        <p:nvSpPr>
          <p:cNvPr id="7" name="6 CuadroTexto"/>
          <p:cNvSpPr txBox="1"/>
          <p:nvPr/>
        </p:nvSpPr>
        <p:spPr>
          <a:xfrm>
            <a:off x="285720" y="1071546"/>
            <a:ext cx="8858280" cy="5816977"/>
          </a:xfrm>
          <a:prstGeom prst="rect">
            <a:avLst/>
          </a:prstGeom>
          <a:noFill/>
        </p:spPr>
        <p:txBody>
          <a:bodyPr wrap="square" rtlCol="0">
            <a:spAutoFit/>
          </a:bodyPr>
          <a:lstStyle/>
          <a:p>
            <a:r>
              <a:rPr lang="es-MX" sz="1200" b="1" u="sng" dirty="0" smtClean="0"/>
              <a:t>Amperio</a:t>
            </a:r>
            <a:r>
              <a:rPr lang="es-MX" sz="1200" b="1" dirty="0" smtClean="0"/>
              <a:t>:</a:t>
            </a:r>
            <a:r>
              <a:rPr lang="es-MX" sz="1200" dirty="0" smtClean="0"/>
              <a:t> Unidad de medida de la corriente eléctrica que representa el número de cargas (coulombs) por segundo que pasan por un punto de un material conductor. ( 1 Amperio = 1 coulomb/segundo). Su nombre se debe al físico francés André Marie Ampère.</a:t>
            </a:r>
            <a:br>
              <a:rPr lang="es-MX" sz="1200" dirty="0" smtClean="0"/>
            </a:br>
            <a:r>
              <a:rPr lang="es-MX" sz="1200" b="1" u="sng" dirty="0" smtClean="0"/>
              <a:t>Arco eléctrico</a:t>
            </a:r>
            <a:r>
              <a:rPr lang="es-MX" sz="1200" b="1" dirty="0" smtClean="0"/>
              <a:t>: </a:t>
            </a:r>
            <a:r>
              <a:rPr lang="es-MX" sz="1200" dirty="0" smtClean="0"/>
              <a:t>Es un tipo de descarga eléctrica de gran intensidad que se forma entre dos electrodos en presencia de un gas a baja presión o al aire libre. Por los electrodos, usualmente hechos de carbón, se hace pasar una alta corriente (por encima de los 10 amperios) la cual produce calor en el punto de contacto de los electrodos que después, al ser separados, formarán el arco. Este fenómeno fue descubierto y demostrado por el químico británico Sir Humphry Davy en 1800.</a:t>
            </a:r>
            <a:br>
              <a:rPr lang="es-MX" sz="1200" dirty="0" smtClean="0"/>
            </a:br>
            <a:r>
              <a:rPr lang="es-MX" sz="1200" b="1" u="sng" dirty="0" smtClean="0"/>
              <a:t>Bobina</a:t>
            </a:r>
            <a:r>
              <a:rPr lang="es-MX" sz="1200" b="1" dirty="0" smtClean="0"/>
              <a:t>: </a:t>
            </a:r>
            <a:r>
              <a:rPr lang="es-MX" sz="1200" dirty="0" smtClean="0"/>
              <a:t>Es un arrollamiento de un cable conductor alrededor de un cilindro sólido o hueco, cuya especial geometría le confiere importantes características magnéticas.</a:t>
            </a:r>
            <a:br>
              <a:rPr lang="es-MX" sz="1200" dirty="0" smtClean="0"/>
            </a:br>
            <a:r>
              <a:rPr lang="es-MX" sz="1200" b="1" u="sng" dirty="0" smtClean="0"/>
              <a:t>Central de generación eólica</a:t>
            </a:r>
            <a:r>
              <a:rPr lang="es-MX" sz="1200" b="1" dirty="0" smtClean="0"/>
              <a:t>:</a:t>
            </a:r>
            <a:r>
              <a:rPr lang="es-MX" sz="1200" dirty="0" smtClean="0"/>
              <a:t> Es el tipo de central donde se usa la fuerza del viento para mover el eje de los generadores eléctricos. Puede producir desde 5 hasta 300 kwatts.</a:t>
            </a:r>
            <a:br>
              <a:rPr lang="es-MX" sz="1200" dirty="0" smtClean="0"/>
            </a:br>
            <a:r>
              <a:rPr lang="es-MX" sz="1200" b="1" u="sng" dirty="0" smtClean="0"/>
              <a:t>Central de generación térmica</a:t>
            </a:r>
            <a:r>
              <a:rPr lang="es-MX" sz="1200" b="1" dirty="0" smtClean="0"/>
              <a:t>: </a:t>
            </a:r>
            <a:r>
              <a:rPr lang="es-MX" sz="1200" dirty="0" smtClean="0"/>
              <a:t>Es el tipo de central donde se usa una turbina accionada por vapor de agua inyectado a presión para mover el eje de los generadores eléctricos. Se puede producir desde los 5 hasta los 5000 kwatts.</a:t>
            </a:r>
            <a:br>
              <a:rPr lang="es-MX" sz="1200" dirty="0" smtClean="0"/>
            </a:br>
            <a:r>
              <a:rPr lang="es-MX" sz="1200" b="1" u="sng" dirty="0" smtClean="0"/>
              <a:t>Central hidroeléctrica</a:t>
            </a:r>
            <a:r>
              <a:rPr lang="es-MX" sz="1200" b="1" dirty="0" smtClean="0"/>
              <a:t>: </a:t>
            </a:r>
            <a:r>
              <a:rPr lang="es-MX" sz="1200" dirty="0" smtClean="0"/>
              <a:t>Es una planta de generación de energía eléctrica basada en el aprovechamiento de la energía producida por las caídas de agua.</a:t>
            </a:r>
            <a:br>
              <a:rPr lang="es-MX" sz="1200" dirty="0" smtClean="0"/>
            </a:br>
            <a:r>
              <a:rPr lang="es-MX" sz="1200" b="1" u="sng" dirty="0" smtClean="0"/>
              <a:t>Corriente Eléctrica</a:t>
            </a:r>
            <a:r>
              <a:rPr lang="es-MX" sz="1200" b="1" dirty="0" smtClean="0"/>
              <a:t>:</a:t>
            </a:r>
            <a:r>
              <a:rPr lang="es-MX" sz="1200" dirty="0" smtClean="0"/>
              <a:t> Es el flujo de carga eléctrica que pasa por un cuerpo conductor; su unidad de medida es el amperio.</a:t>
            </a:r>
            <a:br>
              <a:rPr lang="es-MX" sz="1200" dirty="0" smtClean="0"/>
            </a:br>
            <a:r>
              <a:rPr lang="es-MX" sz="1200" b="1" u="sng" dirty="0" smtClean="0"/>
              <a:t>Corriente eléctrica alterna</a:t>
            </a:r>
            <a:r>
              <a:rPr lang="es-MX" sz="1200" b="1" dirty="0" smtClean="0"/>
              <a:t>:</a:t>
            </a:r>
            <a:r>
              <a:rPr lang="es-MX" sz="1200" dirty="0" smtClean="0"/>
              <a:t> (Intensidad) El flujo de corriente en un circuito es llamado alterno si varía periódicamente en dirección. Se le denota como corriente A.C. (Altern current) o C.A. (Corriente alterna).</a:t>
            </a:r>
            <a:br>
              <a:rPr lang="es-MX" sz="1200" dirty="0" smtClean="0"/>
            </a:br>
            <a:r>
              <a:rPr lang="es-MX" sz="1200" b="1" u="sng" dirty="0" smtClean="0"/>
              <a:t>Corriente eléctrica continua</a:t>
            </a:r>
            <a:r>
              <a:rPr lang="es-MX" sz="1200" b="1" dirty="0" smtClean="0"/>
              <a:t>:</a:t>
            </a:r>
            <a:r>
              <a:rPr lang="es-MX" sz="1200" dirty="0" smtClean="0"/>
              <a:t> El flujo de corriente en un circuito es llamado continuo si se produce siempre en una dirección. Se le denota como corriente D.C. (Direct current) o C.C. (Corriente continua).</a:t>
            </a:r>
            <a:br>
              <a:rPr lang="es-MX" sz="1200" dirty="0" smtClean="0"/>
            </a:br>
            <a:r>
              <a:rPr lang="es-MX" sz="1200" b="1" u="sng" dirty="0" smtClean="0"/>
              <a:t>Coulomb</a:t>
            </a:r>
            <a:r>
              <a:rPr lang="es-MX" sz="1200" b="1" dirty="0" smtClean="0"/>
              <a:t>:</a:t>
            </a:r>
            <a:r>
              <a:rPr lang="es-MX" sz="1200" dirty="0" smtClean="0"/>
              <a:t> Es la unidad básica de carga del electrón. Su nombre deriva del científico Agustín de Coulomb (1736-1806).</a:t>
            </a:r>
            <a:br>
              <a:rPr lang="es-MX" sz="1200" dirty="0" smtClean="0"/>
            </a:br>
            <a:r>
              <a:rPr lang="es-MX" sz="1200" b="1" u="sng" dirty="0" smtClean="0"/>
              <a:t>Efecto fotoeléctrico</a:t>
            </a:r>
            <a:r>
              <a:rPr lang="es-MX" sz="1200" b="1" dirty="0" smtClean="0"/>
              <a:t>:</a:t>
            </a:r>
            <a:r>
              <a:rPr lang="es-MX" sz="1200" dirty="0" smtClean="0"/>
              <a:t> Es la formación y liberación de partículas cargadas eléctricamente, presentes en un material conductor, debido a la irradiación de luz o de radiación electromagnética. Albert Einstein en 1905 explicó como ocurre este fenómeno utilizando el concepto de partícula de luz o fotón.</a:t>
            </a:r>
            <a:br>
              <a:rPr lang="es-MX" sz="1200" dirty="0" smtClean="0"/>
            </a:br>
            <a:r>
              <a:rPr lang="es-MX" sz="1200" b="1" u="sng" dirty="0" smtClean="0"/>
              <a:t>Electricidad</a:t>
            </a:r>
            <a:r>
              <a:rPr lang="es-MX" sz="1200" b="1" dirty="0" smtClean="0"/>
              <a:t>:</a:t>
            </a:r>
            <a:r>
              <a:rPr lang="es-MX" sz="1200" dirty="0" smtClean="0"/>
              <a:t> Fenómeno físico resultado de la existencia de cargas eléctricas y de la interacción de ellas. Cuando una carga es estacionaria o estática, esta produce fuerzas sobre objetos en regiones adyacentes y cuando está en movimiento produce efectos magnéticos.</a:t>
            </a:r>
            <a:br>
              <a:rPr lang="es-MX" sz="1200" dirty="0" smtClean="0"/>
            </a:br>
            <a:r>
              <a:rPr lang="es-MX" sz="1200" b="1" u="sng" dirty="0" smtClean="0"/>
              <a:t>Electroimán</a:t>
            </a:r>
            <a:r>
              <a:rPr lang="es-MX" sz="1200" b="1" dirty="0" smtClean="0"/>
              <a:t>:</a:t>
            </a:r>
            <a:r>
              <a:rPr lang="es-MX" sz="1200" dirty="0" smtClean="0"/>
              <a:t> Es una bobina por la cual se hace pasar corriente eléctrica, comportándose como un imán natural. Esta conformado por una bobina atravesada por un núcleo de ferrita. Cuando se conecta una corriente continua al electroimán se produce una imantación constante que recorre el núcleo de ferrita, es decir se tiene un imán con sus dos polos.</a:t>
            </a:r>
            <a:br>
              <a:rPr lang="es-MX" sz="1200" dirty="0" smtClean="0"/>
            </a:br>
            <a:r>
              <a:rPr lang="es-MX" sz="1200" b="1" u="sng" dirty="0" smtClean="0"/>
              <a:t>Energía solar</a:t>
            </a:r>
            <a:r>
              <a:rPr lang="es-MX" sz="1200" b="1" dirty="0" smtClean="0"/>
              <a:t>:</a:t>
            </a:r>
            <a:r>
              <a:rPr lang="es-MX" sz="1200" dirty="0" smtClean="0"/>
              <a:t> Es la energía radiante producida en el sol como resultado de reacciones de fusión nuclear; esta energía se propaga a través del espacio por las partículas llamadas fotones que en ciertos materiales producen liberación de cargas debido al efecto fotoeléctrico.</a:t>
            </a:r>
            <a:br>
              <a:rPr lang="es-MX" sz="1200" dirty="0" smtClean="0"/>
            </a:br>
            <a:r>
              <a:rPr lang="es-MX" sz="1200" dirty="0" smtClean="0"/>
              <a:t>.</a:t>
            </a:r>
            <a:endParaRPr lang="es-MX" sz="1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428604"/>
            <a:ext cx="8643998" cy="6215106"/>
          </a:xfrm>
        </p:spPr>
        <p:txBody>
          <a:bodyPr>
            <a:noAutofit/>
          </a:bodyPr>
          <a:lstStyle/>
          <a:p>
            <a:r>
              <a:rPr lang="es-MX" sz="1200" b="1" u="sng" dirty="0" smtClean="0"/>
              <a:t>Ley de Faraday</a:t>
            </a:r>
            <a:r>
              <a:rPr lang="es-MX" sz="1200" b="1" dirty="0" smtClean="0"/>
              <a:t>:</a:t>
            </a:r>
            <a:r>
              <a:rPr lang="es-MX" sz="1200" dirty="0" smtClean="0"/>
              <a:t> "Si un campo magnético variable atraviesa el interior de una espira se obtendrá en esta una corriente eléctrica".</a:t>
            </a:r>
            <a:br>
              <a:rPr lang="es-MX" sz="1200" dirty="0" smtClean="0"/>
            </a:br>
            <a:r>
              <a:rPr lang="es-MX" sz="1200" b="1" u="sng" dirty="0" smtClean="0"/>
              <a:t>Generador</a:t>
            </a:r>
            <a:r>
              <a:rPr lang="es-MX" sz="1200" b="1" dirty="0" smtClean="0"/>
              <a:t>:</a:t>
            </a:r>
            <a:r>
              <a:rPr lang="es-MX" sz="1200" dirty="0" smtClean="0"/>
              <a:t> Es un dispositivo usado para convertir energía mecánica en energía eléctrica por medio de la inducción electromagnética. Consta de dos partes: rotor y estator.</a:t>
            </a:r>
            <a:br>
              <a:rPr lang="es-MX" sz="1200" dirty="0" smtClean="0"/>
            </a:br>
            <a:r>
              <a:rPr lang="es-MX" sz="1200" b="1" u="sng" dirty="0" smtClean="0"/>
              <a:t>Inducción electromagnética</a:t>
            </a:r>
            <a:r>
              <a:rPr lang="es-MX" sz="1200" b="1" dirty="0" smtClean="0"/>
              <a:t>:</a:t>
            </a:r>
            <a:r>
              <a:rPr lang="es-MX" sz="1200" dirty="0" smtClean="0"/>
              <a:t> Es la creación de corriente eléctrica en un conductor por el movimiento de un campo magnético cerca de este o por el movimiento del conductor en un campo magnético.</a:t>
            </a:r>
            <a:br>
              <a:rPr lang="es-MX" sz="1200" dirty="0" smtClean="0"/>
            </a:br>
            <a:r>
              <a:rPr lang="es-MX" sz="1200" b="1" u="sng" dirty="0" smtClean="0"/>
              <a:t>Kilowatt</a:t>
            </a:r>
            <a:r>
              <a:rPr lang="es-MX" sz="1200" b="1" dirty="0" smtClean="0"/>
              <a:t>:</a:t>
            </a:r>
            <a:r>
              <a:rPr lang="es-MX" sz="1200" dirty="0" smtClean="0"/>
              <a:t> Es un múltiplo de la unidad de medida de la potencia eléctrica (el watt); representa la cantidad de energía consumida por unidad de tiempo. Esta unidad se relaciona muy a menudo con otras unidades comunes como el HP o con unidades derivadas como el kilowatt-hora.</a:t>
            </a:r>
            <a:br>
              <a:rPr lang="es-MX" sz="1200" dirty="0" smtClean="0"/>
            </a:br>
            <a:r>
              <a:rPr lang="es-MX" sz="1200" b="1" u="sng" dirty="0" smtClean="0"/>
              <a:t>Motor eléctrico</a:t>
            </a:r>
            <a:r>
              <a:rPr lang="es-MX" sz="1200" b="1" dirty="0" smtClean="0"/>
              <a:t>:</a:t>
            </a:r>
            <a:r>
              <a:rPr lang="es-MX" sz="1200" dirty="0" smtClean="0"/>
              <a:t> El motor eléctrico permite la transformación de energía eléctrica en energía mecánica, esto se logra, mediante la rotación de un campo magnético alrededor de una espira o bobinado que toma diferentes formas.</a:t>
            </a:r>
            <a:br>
              <a:rPr lang="es-MX" sz="1200" dirty="0" smtClean="0"/>
            </a:br>
            <a:r>
              <a:rPr lang="es-MX" sz="1200" b="1" u="sng" dirty="0" smtClean="0"/>
              <a:t>Ohmio</a:t>
            </a:r>
            <a:r>
              <a:rPr lang="es-MX" sz="1200" b="1" dirty="0" smtClean="0"/>
              <a:t>:</a:t>
            </a:r>
            <a:r>
              <a:rPr lang="es-MX" sz="1200" dirty="0" smtClean="0"/>
              <a:t> Se define como la unidad de medida de la resistencia eléctrica. Un ohmio equivale a la resistencia de un material por el cual circula un flujo de corriente de un amperio, cuando está sometido a una diferencia de potencial de un voltio.</a:t>
            </a:r>
            <a:br>
              <a:rPr lang="es-MX" sz="1200" dirty="0" smtClean="0"/>
            </a:br>
            <a:r>
              <a:rPr lang="es-MX" sz="1200" b="1" u="sng" dirty="0" smtClean="0"/>
              <a:t>Resistencia eléctrica</a:t>
            </a:r>
            <a:r>
              <a:rPr lang="es-MX" sz="1200" b="1" dirty="0" smtClean="0"/>
              <a:t>:</a:t>
            </a:r>
            <a:r>
              <a:rPr lang="es-MX" sz="1200" dirty="0" smtClean="0"/>
              <a:t> Se define como la oposición que ofrece un cuerpo a un flujo de corriente que intente pasar a través de él, según la relación Voltaje = Corriente x Resistencia, conocida como la ley de Ohm debido al físico alemán Georg Simon Ohm, quién la postuló en 1827. Por esta característica los materiales se clasifican en conductores, semiconductores y aislantes.</a:t>
            </a:r>
            <a:br>
              <a:rPr lang="es-MX" sz="1200" dirty="0" smtClean="0"/>
            </a:br>
            <a:r>
              <a:rPr lang="es-MX" sz="1200" b="1" u="sng" dirty="0" smtClean="0"/>
              <a:t>Transformador</a:t>
            </a:r>
            <a:r>
              <a:rPr lang="es-MX" sz="1200" b="1" dirty="0" smtClean="0"/>
              <a:t>:</a:t>
            </a:r>
            <a:r>
              <a:rPr lang="es-MX" sz="1200" dirty="0" smtClean="0"/>
              <a:t> Dispositivo formado por dos bobinas acopladas magnéticamente usado para aumentar o disminuir voltaje; esto depende del número de espiras que posee cada bobina.</a:t>
            </a:r>
            <a:br>
              <a:rPr lang="es-MX" sz="1200" dirty="0" smtClean="0"/>
            </a:br>
            <a:r>
              <a:rPr lang="es-MX" sz="1200" b="1" u="sng" dirty="0" smtClean="0"/>
              <a:t>Tranvía eléctrico</a:t>
            </a:r>
            <a:r>
              <a:rPr lang="es-MX" sz="1200" b="1" dirty="0" smtClean="0"/>
              <a:t>:</a:t>
            </a:r>
            <a:r>
              <a:rPr lang="es-MX" sz="1200" dirty="0" smtClean="0"/>
              <a:t> Era un medio de transporte urbano similar en su forma a los vagones de ferrocarril pero impulsado por motores alimentados con energía eléctrica.</a:t>
            </a:r>
            <a:br>
              <a:rPr lang="es-MX" sz="1200" dirty="0" smtClean="0"/>
            </a:br>
            <a:r>
              <a:rPr lang="es-MX" sz="1200" b="1" u="sng" dirty="0" smtClean="0"/>
              <a:t>Tierra</a:t>
            </a:r>
            <a:r>
              <a:rPr lang="es-MX" sz="1200" b="1" dirty="0" smtClean="0"/>
              <a:t>: </a:t>
            </a:r>
            <a:r>
              <a:rPr lang="es-MX" sz="1200" dirty="0" smtClean="0"/>
              <a:t>Comprende a toda la ligazon metálica directa, sin fusibles ni proteccion alguna, de sección suficiente entre determinados elementos o partes de una instalación y un electrodo o grupo de electrodos enterrados en el suelo, con el objeto de conseguir que en el conjunto de instalaciones no existan diferencias potenciales peligrosas y que al mismo tiempo permita el paso a tierra de las corrientes de falla o la de descargas de origen atmosférico.</a:t>
            </a:r>
            <a:br>
              <a:rPr lang="es-MX" sz="1200" dirty="0" smtClean="0"/>
            </a:br>
            <a:r>
              <a:rPr lang="es-MX" sz="1200" b="1" u="sng" dirty="0" smtClean="0"/>
              <a:t>Turbina</a:t>
            </a:r>
            <a:r>
              <a:rPr lang="es-MX" sz="1200" b="1" dirty="0" smtClean="0"/>
              <a:t>:</a:t>
            </a:r>
            <a:r>
              <a:rPr lang="es-MX" sz="1200" dirty="0" smtClean="0"/>
              <a:t> Máquina rotativa que convierte la energía cinética de un fluido en energía mecánica. El elemento básico de una turbina es un rotor con paletas, hélices, palas, etc.. Esta energía mecánica sirve para operar generadores eléctricos u otro tipo de máquinas.</a:t>
            </a:r>
            <a:br>
              <a:rPr lang="es-MX" sz="1200" dirty="0" smtClean="0"/>
            </a:br>
            <a:r>
              <a:rPr lang="es-MX" sz="1200" b="1" u="sng" dirty="0" smtClean="0"/>
              <a:t>Voltio</a:t>
            </a:r>
            <a:r>
              <a:rPr lang="es-MX" sz="1200" b="1" dirty="0" smtClean="0"/>
              <a:t>:</a:t>
            </a:r>
            <a:r>
              <a:rPr lang="es-MX" sz="1200" dirty="0" smtClean="0"/>
              <a:t> Es la unidad de fuerza que impulsa a las cargas eléctricas a que puedan moverse a través de un conductor. Su nombre, voltio, es en honor al físico italiano, profesor en Pavia, Alejandro Volta quien descubrió que las reacciones químicas originadas en dos placas de zinc y cobre sumergidas en ácido sulfúrico originaban una fuerza suficiente para producir cargas eléctricas.</a:t>
            </a:r>
            <a:br>
              <a:rPr lang="es-MX" sz="1200" dirty="0" smtClean="0"/>
            </a:br>
            <a:r>
              <a:rPr lang="es-MX" sz="1200" b="1" u="sng" dirty="0" smtClean="0"/>
              <a:t>Voltimetro</a:t>
            </a:r>
            <a:r>
              <a:rPr lang="es-MX" sz="1200" b="1" dirty="0" smtClean="0"/>
              <a:t>: </a:t>
            </a:r>
            <a:r>
              <a:rPr lang="es-MX" sz="1200" dirty="0" smtClean="0"/>
              <a:t>Es un instrumento utilizado para medir la diferencia de voltaje de dos puntos distintos y su conexión dentro de un circuito eléctrico es en paralelo.</a:t>
            </a:r>
            <a:br>
              <a:rPr lang="es-MX" sz="1200" dirty="0" smtClean="0"/>
            </a:br>
            <a:r>
              <a:rPr lang="es-MX" sz="1200" b="1" u="sng" dirty="0" smtClean="0"/>
              <a:t>Watt</a:t>
            </a:r>
            <a:r>
              <a:rPr lang="es-MX" sz="1200" b="1" dirty="0" smtClean="0"/>
              <a:t>:</a:t>
            </a:r>
            <a:r>
              <a:rPr lang="es-MX" sz="1200" dirty="0" smtClean="0"/>
              <a:t> Es la unidad de potencia de un elemento receptor de energía (por ejemplo una radio, un televisor). Es la energía consumida por un elemento y se obtiene de multiplicar voltaje por corriente.</a:t>
            </a:r>
            <a:br>
              <a:rPr lang="es-MX" sz="1200" dirty="0" smtClean="0"/>
            </a:br>
            <a:r>
              <a:rPr lang="es-MX" sz="1200" b="1" u="sng" dirty="0" smtClean="0"/>
              <a:t>Weber</a:t>
            </a:r>
            <a:r>
              <a:rPr lang="es-MX" sz="1200" b="1" dirty="0" smtClean="0"/>
              <a:t>:</a:t>
            </a:r>
            <a:r>
              <a:rPr lang="es-MX" sz="1200" dirty="0" smtClean="0"/>
              <a:t> Unidad del sistema eléctrico internacional que indica el flujo magnético</a:t>
            </a:r>
            <a:endParaRPr lang="es-MX" sz="12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Diagramas eléctricos</a:t>
            </a:r>
            <a:endParaRPr lang="es-MX" dirty="0"/>
          </a:p>
        </p:txBody>
      </p:sp>
      <p:pic>
        <p:nvPicPr>
          <p:cNvPr id="4" name="Picture 6" descr="http://ts3.mm.bing.net/images/thumbnail.aspx?q=4668445431956346&amp;id=fddf4c818d8549dbf60b4a24d274209c"/>
          <p:cNvPicPr>
            <a:picLocks noChangeAspect="1" noChangeArrowheads="1"/>
          </p:cNvPicPr>
          <p:nvPr/>
        </p:nvPicPr>
        <p:blipFill>
          <a:blip r:embed="rId2"/>
          <a:srcRect/>
          <a:stretch>
            <a:fillRect/>
          </a:stretch>
        </p:blipFill>
        <p:spPr bwMode="auto">
          <a:xfrm>
            <a:off x="4286248" y="1500173"/>
            <a:ext cx="4627412" cy="3023245"/>
          </a:xfrm>
          <a:prstGeom prst="rect">
            <a:avLst/>
          </a:prstGeom>
          <a:noFill/>
        </p:spPr>
      </p:pic>
      <p:pic>
        <p:nvPicPr>
          <p:cNvPr id="5" name="Picture 2" descr="http://ts1.mm.bing.net/images/thumbnail.aspx?q=4827956220266696&amp;id=44682af20abf5ba9a3d23523759e33ac"/>
          <p:cNvPicPr>
            <a:picLocks noChangeAspect="1" noChangeArrowheads="1"/>
          </p:cNvPicPr>
          <p:nvPr/>
        </p:nvPicPr>
        <p:blipFill>
          <a:blip r:embed="rId3"/>
          <a:srcRect/>
          <a:stretch>
            <a:fillRect/>
          </a:stretch>
        </p:blipFill>
        <p:spPr bwMode="auto">
          <a:xfrm>
            <a:off x="2571736" y="4786322"/>
            <a:ext cx="5357830" cy="1732365"/>
          </a:xfrm>
          <a:prstGeom prst="rect">
            <a:avLst/>
          </a:prstGeom>
          <a:noFill/>
        </p:spPr>
      </p:pic>
      <p:pic>
        <p:nvPicPr>
          <p:cNvPr id="6" name="Picture 4" descr="http://ts3.mm.bing.net/images/thumbnail.aspx?q=4973293614269298&amp;id=d7877e18a644a0b7691e8af001116913"/>
          <p:cNvPicPr>
            <a:picLocks noChangeAspect="1" noChangeArrowheads="1"/>
          </p:cNvPicPr>
          <p:nvPr/>
        </p:nvPicPr>
        <p:blipFill>
          <a:blip r:embed="rId4"/>
          <a:srcRect/>
          <a:stretch>
            <a:fillRect/>
          </a:stretch>
        </p:blipFill>
        <p:spPr bwMode="auto">
          <a:xfrm>
            <a:off x="857224" y="2071678"/>
            <a:ext cx="2703462" cy="2428892"/>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Circuitos de arranque, carga, encendido, alumbrado, instrumentos, señales y accesorios</a:t>
            </a:r>
            <a:endParaRPr lang="es-MX" dirty="0"/>
          </a:p>
        </p:txBody>
      </p:sp>
      <p:pic>
        <p:nvPicPr>
          <p:cNvPr id="15362" name="Picture 2" descr="http://ts2.mm.bing.net/images/thumbnail.aspx?q=5035166936401981&amp;id=c5ea432c3dbe5af72544b45847977ee9"/>
          <p:cNvPicPr>
            <a:picLocks noChangeAspect="1" noChangeArrowheads="1"/>
          </p:cNvPicPr>
          <p:nvPr/>
        </p:nvPicPr>
        <p:blipFill>
          <a:blip r:embed="rId2"/>
          <a:srcRect/>
          <a:stretch>
            <a:fillRect/>
          </a:stretch>
        </p:blipFill>
        <p:spPr bwMode="auto">
          <a:xfrm>
            <a:off x="4716928" y="1714488"/>
            <a:ext cx="3850824" cy="2786082"/>
          </a:xfrm>
          <a:prstGeom prst="rect">
            <a:avLst/>
          </a:prstGeom>
          <a:noFill/>
        </p:spPr>
      </p:pic>
      <p:pic>
        <p:nvPicPr>
          <p:cNvPr id="15364" name="Picture 4" descr="http://ts2.mm.bing.net/images/thumbnail.aspx?q=5024214748431449&amp;id=254903777e2af2d03dd1acab37a05ea8"/>
          <p:cNvPicPr>
            <a:picLocks noChangeAspect="1" noChangeArrowheads="1"/>
          </p:cNvPicPr>
          <p:nvPr/>
        </p:nvPicPr>
        <p:blipFill>
          <a:blip r:embed="rId3"/>
          <a:srcRect/>
          <a:stretch>
            <a:fillRect/>
          </a:stretch>
        </p:blipFill>
        <p:spPr bwMode="auto">
          <a:xfrm>
            <a:off x="1857356" y="1928802"/>
            <a:ext cx="2786062" cy="2286016"/>
          </a:xfrm>
          <a:prstGeom prst="rect">
            <a:avLst/>
          </a:prstGeom>
          <a:noFill/>
        </p:spPr>
      </p:pic>
      <p:pic>
        <p:nvPicPr>
          <p:cNvPr id="15366" name="Picture 6" descr="http://ts4.mm.bing.net/images/thumbnail.aspx?q=4818649036948135&amp;id=08be82833e607391ad1080e4f2b5fa84"/>
          <p:cNvPicPr>
            <a:picLocks noChangeAspect="1" noChangeArrowheads="1"/>
          </p:cNvPicPr>
          <p:nvPr/>
        </p:nvPicPr>
        <p:blipFill>
          <a:blip r:embed="rId4"/>
          <a:srcRect/>
          <a:stretch>
            <a:fillRect/>
          </a:stretch>
        </p:blipFill>
        <p:spPr bwMode="auto">
          <a:xfrm>
            <a:off x="5429256" y="4643446"/>
            <a:ext cx="2686050" cy="1838325"/>
          </a:xfrm>
          <a:prstGeom prst="rect">
            <a:avLst/>
          </a:prstGeom>
          <a:noFill/>
        </p:spPr>
      </p:pic>
      <p:pic>
        <p:nvPicPr>
          <p:cNvPr id="15368" name="Picture 8" descr="http://ts1.mm.bing.net/images/thumbnail.aspx?q=5013713564469128&amp;id=b6fd346f9670a010ec9259d8ea1aa4a1"/>
          <p:cNvPicPr>
            <a:picLocks noChangeAspect="1" noChangeArrowheads="1"/>
          </p:cNvPicPr>
          <p:nvPr/>
        </p:nvPicPr>
        <p:blipFill>
          <a:blip r:embed="rId5"/>
          <a:srcRect/>
          <a:stretch>
            <a:fillRect/>
          </a:stretch>
        </p:blipFill>
        <p:spPr bwMode="auto">
          <a:xfrm>
            <a:off x="2786050" y="4429128"/>
            <a:ext cx="2200275" cy="2428872"/>
          </a:xfrm>
          <a:prstGeom prst="rect">
            <a:avLst/>
          </a:prstGeom>
          <a:noFill/>
        </p:spPr>
      </p:pic>
      <p:pic>
        <p:nvPicPr>
          <p:cNvPr id="15370" name="Picture 10" descr="http://ts3.mm.bing.net/images/thumbnail.aspx?q=4992698286800910&amp;id=a608a756b18681cd0879f5d9496ebec9"/>
          <p:cNvPicPr>
            <a:picLocks noChangeAspect="1" noChangeArrowheads="1"/>
          </p:cNvPicPr>
          <p:nvPr/>
        </p:nvPicPr>
        <p:blipFill>
          <a:blip r:embed="rId6"/>
          <a:srcRect/>
          <a:stretch>
            <a:fillRect/>
          </a:stretch>
        </p:blipFill>
        <p:spPr bwMode="auto">
          <a:xfrm>
            <a:off x="357158" y="4524346"/>
            <a:ext cx="2500342" cy="2333653"/>
          </a:xfrm>
          <a:prstGeom prst="rect">
            <a:avLst/>
          </a:prstGeom>
          <a:noFill/>
        </p:spPr>
      </p:pic>
      <p:pic>
        <p:nvPicPr>
          <p:cNvPr id="15372" name="Picture 12" descr="http://ts3.mm.bing.net/images/thumbnail.aspx?q=4900657134961914&amp;id=2d9ffb7a7e3b3de95267dc81ba6c8ac3"/>
          <p:cNvPicPr>
            <a:picLocks noChangeAspect="1" noChangeArrowheads="1"/>
          </p:cNvPicPr>
          <p:nvPr/>
        </p:nvPicPr>
        <p:blipFill>
          <a:blip r:embed="rId7"/>
          <a:srcRect/>
          <a:stretch>
            <a:fillRect/>
          </a:stretch>
        </p:blipFill>
        <p:spPr bwMode="auto">
          <a:xfrm>
            <a:off x="0" y="2000240"/>
            <a:ext cx="1866896" cy="2143128"/>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2643182"/>
            <a:ext cx="7498080" cy="1143000"/>
          </a:xfrm>
        </p:spPr>
        <p:txBody>
          <a:bodyPr>
            <a:normAutofit fontScale="90000"/>
          </a:bodyPr>
          <a:lstStyle/>
          <a:p>
            <a:r>
              <a:rPr lang="es-MX" dirty="0" smtClean="0"/>
              <a:t>c) Descripción del funcionamiento del motor de arranque</a:t>
            </a:r>
            <a:endParaRPr lang="es-MX"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Tipos de sistemas de arranque y componentes </a:t>
            </a:r>
            <a:endParaRPr lang="es-MX" dirty="0"/>
          </a:p>
        </p:txBody>
      </p:sp>
      <p:sp>
        <p:nvSpPr>
          <p:cNvPr id="3" name="2 Marcador de contenido"/>
          <p:cNvSpPr>
            <a:spLocks noGrp="1"/>
          </p:cNvSpPr>
          <p:nvPr>
            <p:ph idx="1"/>
          </p:nvPr>
        </p:nvSpPr>
        <p:spPr/>
        <p:txBody>
          <a:bodyPr>
            <a:normAutofit fontScale="55000" lnSpcReduction="20000"/>
          </a:bodyPr>
          <a:lstStyle/>
          <a:p>
            <a:r>
              <a:rPr lang="es-MX" b="1" dirty="0" smtClean="0"/>
              <a:t>Arranque por motor eléctrico</a:t>
            </a:r>
          </a:p>
          <a:p>
            <a:pPr>
              <a:buNone/>
            </a:pPr>
            <a:r>
              <a:rPr lang="es-MX" dirty="0" smtClean="0"/>
              <a:t>	Para el arranque de los motores de automóvil se usa un motor eléctrico de </a:t>
            </a:r>
            <a:r>
              <a:rPr lang="es-MX" dirty="0" smtClean="0">
                <a:hlinkClick r:id="rId2"/>
              </a:rPr>
              <a:t>corriente continua</a:t>
            </a:r>
            <a:r>
              <a:rPr lang="es-MX" dirty="0" smtClean="0"/>
              <a:t> que se alimenta desde la batería de acumuladores a través de un </a:t>
            </a:r>
            <a:r>
              <a:rPr lang="es-MX" dirty="0" smtClean="0">
                <a:hlinkClick r:id="rId3"/>
              </a:rPr>
              <a:t>relé</a:t>
            </a:r>
            <a:r>
              <a:rPr lang="es-MX" dirty="0" smtClean="0"/>
              <a:t>. Este relé a su vez se acciona desde el interruptor de encendido del automóvil</a:t>
            </a:r>
          </a:p>
          <a:p>
            <a:pPr>
              <a:buNone/>
            </a:pPr>
            <a:r>
              <a:rPr lang="es-MX" dirty="0" smtClean="0"/>
              <a:t>El motor de arranque es un motor de corriente directa tipo </a:t>
            </a:r>
            <a:r>
              <a:rPr lang="es-MX" dirty="0" err="1" smtClean="0">
                <a:hlinkClick r:id="rId4"/>
              </a:rPr>
              <a:t>shunt</a:t>
            </a:r>
            <a:r>
              <a:rPr lang="es-MX" dirty="0" smtClean="0"/>
              <a:t> especialmente diseñado para tener una gran fuerza de torque con un tamaño reducido, capaz de hacer girar el motor de combustión interna. Esta capacidad se logra a expensas de sobrecargar eléctricamente las partes constituyentes ya que el tiempo de funcionamiento es muy breve, por tal motivo no debe mantenerse en acción por largo tiempo, so pena de terminar averiado por sobrecalentamiento. El consumo de electricidad durante el arranque es elevado (hasta 1000 </a:t>
            </a:r>
            <a:r>
              <a:rPr lang="es-MX" dirty="0" err="1" smtClean="0"/>
              <a:t>Amp</a:t>
            </a:r>
            <a:r>
              <a:rPr lang="es-MX" dirty="0" smtClean="0"/>
              <a:t> para grandes motores de combustión), de manera tal que también la batería funciona en un régimen muy severo durante este proceso. Debido a estas razones es muy recomendable, cuando se intenta arrancar un motor "perezoso" usar varios intentos de corta duración (unos 10 segundos), en lugar de un solo intento de larga duración.</a:t>
            </a:r>
            <a:br>
              <a:rPr lang="es-MX" dirty="0" smtClean="0"/>
            </a:br>
            <a:r>
              <a:rPr lang="es-MX" dirty="0" smtClean="0"/>
              <a:t>En la figura 2 puede diferenciarse el relé así como los grandes tornillos de conexión para los cables procedentes de la batería.</a:t>
            </a:r>
          </a:p>
          <a:p>
            <a:pPr>
              <a:buNone/>
            </a:pPr>
            <a:endParaRPr lang="es-MX" dirty="0"/>
          </a:p>
        </p:txBody>
      </p:sp>
      <p:pic>
        <p:nvPicPr>
          <p:cNvPr id="13314" name="Picture 2" descr="esquema del sistema de arranque"/>
          <p:cNvPicPr>
            <a:picLocks noChangeAspect="1" noChangeArrowheads="1"/>
          </p:cNvPicPr>
          <p:nvPr/>
        </p:nvPicPr>
        <p:blipFill>
          <a:blip r:embed="rId5"/>
          <a:srcRect/>
          <a:stretch>
            <a:fillRect/>
          </a:stretch>
        </p:blipFill>
        <p:spPr bwMode="auto">
          <a:xfrm>
            <a:off x="5334000" y="0"/>
            <a:ext cx="3810000" cy="2743201"/>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2714620"/>
            <a:ext cx="7498080" cy="1143000"/>
          </a:xfrm>
        </p:spPr>
        <p:txBody>
          <a:bodyPr>
            <a:normAutofit fontScale="90000"/>
          </a:bodyPr>
          <a:lstStyle/>
          <a:p>
            <a:r>
              <a:rPr lang="es-MX" dirty="0" smtClean="0"/>
              <a:t>d) Descripción del sistema de carga</a:t>
            </a:r>
            <a:endParaRPr lang="es-MX"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Tipos de sistemas de carga y sus componentes</a:t>
            </a:r>
            <a:endParaRPr lang="es-MX" dirty="0"/>
          </a:p>
        </p:txBody>
      </p:sp>
      <p:sp>
        <p:nvSpPr>
          <p:cNvPr id="3" name="2 Marcador de contenido"/>
          <p:cNvSpPr>
            <a:spLocks noGrp="1"/>
          </p:cNvSpPr>
          <p:nvPr>
            <p:ph idx="1"/>
          </p:nvPr>
        </p:nvSpPr>
        <p:spPr/>
        <p:txBody>
          <a:bodyPr numCol="2">
            <a:normAutofit fontScale="55000" lnSpcReduction="20000"/>
          </a:bodyPr>
          <a:lstStyle/>
          <a:p>
            <a:pPr>
              <a:buNone/>
            </a:pPr>
            <a:r>
              <a:rPr lang="es-MX" dirty="0" smtClean="0"/>
              <a:t>- Los electrones son forzados por el</a:t>
            </a:r>
          </a:p>
          <a:p>
            <a:pPr>
              <a:buNone/>
            </a:pPr>
            <a:r>
              <a:rPr lang="es-MX" dirty="0" smtClean="0"/>
              <a:t>alternador desde las placas positivas a las</a:t>
            </a:r>
          </a:p>
          <a:p>
            <a:pPr>
              <a:buNone/>
            </a:pPr>
            <a:r>
              <a:rPr lang="es-MX" dirty="0" smtClean="0"/>
              <a:t>placas negativas.</a:t>
            </a:r>
          </a:p>
          <a:p>
            <a:pPr>
              <a:buNone/>
            </a:pPr>
            <a:r>
              <a:rPr lang="es-MX" dirty="0" smtClean="0"/>
              <a:t>- El sulfato cargado negativamente (SO4)</a:t>
            </a:r>
          </a:p>
          <a:p>
            <a:pPr>
              <a:buNone/>
            </a:pPr>
            <a:r>
              <a:rPr lang="es-MX" dirty="0" smtClean="0"/>
              <a:t>es rechazado de las placas negativas, las</a:t>
            </a:r>
          </a:p>
          <a:p>
            <a:pPr>
              <a:buNone/>
            </a:pPr>
            <a:r>
              <a:rPr lang="es-MX" dirty="0" smtClean="0"/>
              <a:t>cuales se vuelven plomo puro.</a:t>
            </a:r>
          </a:p>
          <a:p>
            <a:pPr>
              <a:buNone/>
            </a:pPr>
            <a:r>
              <a:rPr lang="es-MX" dirty="0" smtClean="0"/>
              <a:t>- También se suelta sulfato (SO4) de la placa</a:t>
            </a:r>
          </a:p>
          <a:p>
            <a:pPr>
              <a:buNone/>
            </a:pPr>
            <a:r>
              <a:rPr lang="es-MX" dirty="0" smtClean="0"/>
              <a:t>positiva.</a:t>
            </a:r>
          </a:p>
          <a:p>
            <a:pPr>
              <a:buNone/>
            </a:pPr>
            <a:r>
              <a:rPr lang="es-MX" dirty="0" smtClean="0"/>
              <a:t>- El oxígeno (O) del agua cargado</a:t>
            </a:r>
          </a:p>
          <a:p>
            <a:pPr>
              <a:buNone/>
            </a:pPr>
            <a:r>
              <a:rPr lang="es-MX" dirty="0" smtClean="0"/>
              <a:t>negativamente se combina con el plomo</a:t>
            </a:r>
          </a:p>
          <a:p>
            <a:pPr>
              <a:buNone/>
            </a:pPr>
            <a:r>
              <a:rPr lang="es-MX" dirty="0" smtClean="0"/>
              <a:t>positivo de las placas positivas y forma</a:t>
            </a:r>
          </a:p>
          <a:p>
            <a:pPr>
              <a:buNone/>
            </a:pPr>
            <a:r>
              <a:rPr lang="es-MX" dirty="0" smtClean="0"/>
              <a:t>peróxido de plomo (PbO2).</a:t>
            </a:r>
          </a:p>
          <a:p>
            <a:pPr>
              <a:buNone/>
            </a:pPr>
            <a:r>
              <a:rPr lang="es-MX" dirty="0" smtClean="0"/>
              <a:t>- El resto de hidrógeno (H) positivo y el</a:t>
            </a:r>
          </a:p>
          <a:p>
            <a:pPr>
              <a:buNone/>
            </a:pPr>
            <a:r>
              <a:rPr lang="es-MX" dirty="0" smtClean="0"/>
              <a:t>sulfato (SO4) negativo se combinan para</a:t>
            </a:r>
          </a:p>
          <a:p>
            <a:pPr>
              <a:buNone/>
            </a:pPr>
            <a:r>
              <a:rPr lang="es-MX" dirty="0" smtClean="0"/>
              <a:t>formar ácido sulfúrico</a:t>
            </a:r>
          </a:p>
          <a:p>
            <a:pPr>
              <a:buNone/>
            </a:pPr>
            <a:r>
              <a:rPr lang="es-MX" dirty="0" smtClean="0"/>
              <a:t>La batería cargada completamente tiene</a:t>
            </a:r>
          </a:p>
          <a:p>
            <a:pPr>
              <a:buNone/>
            </a:pPr>
            <a:r>
              <a:rPr lang="es-MX" dirty="0" smtClean="0"/>
              <a:t>otra vez:</a:t>
            </a:r>
          </a:p>
          <a:p>
            <a:pPr>
              <a:buNone/>
            </a:pPr>
            <a:r>
              <a:rPr lang="es-MX" dirty="0" smtClean="0"/>
              <a:t>- Peróxido de plomo (PbO2) en las placas</a:t>
            </a:r>
          </a:p>
          <a:p>
            <a:pPr>
              <a:buNone/>
            </a:pPr>
            <a:r>
              <a:rPr lang="es-MX" dirty="0" smtClean="0"/>
              <a:t>positivas.</a:t>
            </a:r>
          </a:p>
          <a:p>
            <a:pPr>
              <a:buNone/>
            </a:pPr>
            <a:r>
              <a:rPr lang="es-MX" dirty="0" smtClean="0"/>
              <a:t>- Plomo puro (Pb) en las placas negativas.</a:t>
            </a:r>
          </a:p>
          <a:p>
            <a:pPr>
              <a:buNone/>
            </a:pPr>
            <a:r>
              <a:rPr lang="es-MX" dirty="0" smtClean="0"/>
              <a:t>- Acido sulfúrico (H2SO4) en el electrólito.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1° La teoría del electrón</a:t>
            </a:r>
            <a:endParaRPr lang="es-MX" dirty="0"/>
          </a:p>
        </p:txBody>
      </p:sp>
      <p:sp>
        <p:nvSpPr>
          <p:cNvPr id="3" name="2 Marcador de contenido"/>
          <p:cNvSpPr>
            <a:spLocks noGrp="1"/>
          </p:cNvSpPr>
          <p:nvPr>
            <p:ph idx="1"/>
          </p:nvPr>
        </p:nvSpPr>
        <p:spPr/>
        <p:txBody>
          <a:bodyPr>
            <a:normAutofit fontScale="70000" lnSpcReduction="20000"/>
          </a:bodyPr>
          <a:lstStyle/>
          <a:p>
            <a:r>
              <a:rPr lang="es-ES" dirty="0" smtClean="0"/>
              <a:t>En la teoría relativista el electrón se consideró una partícula casi puntual, ya que la consideración de que fuera puntual conducía a diversas singularidades. La teoría del </a:t>
            </a:r>
            <a:r>
              <a:rPr lang="es-ES" dirty="0" smtClean="0">
                <a:hlinkClick r:id="rId2" tooltip="Radio clásico del electrón"/>
              </a:rPr>
              <a:t>Radio clásico del electrón</a:t>
            </a:r>
            <a:r>
              <a:rPr lang="es-ES" dirty="0" smtClean="0"/>
              <a:t> trataba de explicar la masa del electrón como un efecto inercial de la energía contenida en el campo gravitatorio del electrón. Dicho radio es una cantidad finita de difícil interpretación, si el electrón no es puntual entonces cuando es acelerado en un campo electromagnético unas partes del electrón debían ser aceleradas en mayor proporción que otras, o empezar a moverse antes, lo cual sugería que la forma del electrón debía cambiar, pero entonces la idea de interpretar la masa como asociada al campo no funcionaba bien. Esa y otras inconsistencias como el efecto de influencia causal del futuro en la expresión de la fuerza</a:t>
            </a:r>
            <a:r>
              <a:rPr lang="es-ES" baseline="30000" dirty="0" smtClean="0">
                <a:hlinkClick r:id="rId3"/>
              </a:rPr>
              <a:t>9</a:t>
            </a:r>
            <a:r>
              <a:rPr lang="es-ES" dirty="0" smtClean="0"/>
              <a:t> revelaron que los modelos no-cuánticos del electrón eran inadecuados.</a:t>
            </a:r>
            <a:endParaRPr lang="es-MX" dirty="0" smtClean="0"/>
          </a:p>
          <a:p>
            <a:endParaRPr lang="es-MX"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reguladores</a:t>
            </a:r>
            <a:endParaRPr lang="es-MX" dirty="0"/>
          </a:p>
        </p:txBody>
      </p:sp>
      <p:sp>
        <p:nvSpPr>
          <p:cNvPr id="3" name="2 Marcador de contenido"/>
          <p:cNvSpPr>
            <a:spLocks noGrp="1"/>
          </p:cNvSpPr>
          <p:nvPr>
            <p:ph idx="1"/>
          </p:nvPr>
        </p:nvSpPr>
        <p:spPr>
          <a:xfrm>
            <a:off x="214282" y="1357298"/>
            <a:ext cx="8719406" cy="5500702"/>
          </a:xfrm>
        </p:spPr>
        <p:txBody>
          <a:bodyPr>
            <a:noAutofit/>
          </a:bodyPr>
          <a:lstStyle/>
          <a:p>
            <a:r>
              <a:rPr lang="es-MX" sz="1400" dirty="0" smtClean="0"/>
              <a:t>Los reguladores electromecánicos basan su principio de funcionamiento en un auto transformador de columna, sobre la cual se dispone un cursor accionado por un servomotor, que en su recorrido suma o resta espiras. Este movimiento de auto ajuste es controlado por un comando electrónico, que se activa cada vez que la tensión de salida se desvía de su valor de calibración, ajustándose automáticamente y con ello mantiene permanentemente la tensión de salida estable, la respuesta es lenta a las variaciones rápidas de tensión. Las ventajas que ofrece este principio son que cuenta con una alta precisión (1,5%) y eficiencia del 99%, teniendo capacidad de sobrecarga de hasta 500% sin generación de contenido armónico, sin embargo aunque no genera ruido armónico tampoco lo elimina. Su vida útil es mayor a 25 años en funcionamiento continuo a plena carga por su diseño y robustez.</a:t>
            </a:r>
          </a:p>
          <a:p>
            <a:r>
              <a:rPr lang="es-MX" sz="1400" dirty="0" smtClean="0"/>
              <a:t>Los reguladores electrónicos basan su regulación en un control electrónico, pueden llevar microprocesador para regular o simplemente un circuito de control que detecta las variaciones del voltaje y hace la corrección a través de relevadores para regular la tensión. Su tiempo de respuesta y velocidad de regulación son rápidos además de ser económicos en comparación a los otros tipos. Sin embargo, los rangos de tensión de entrada son reducidos y la precisión de la tensión de salida es baja de +/- 3% a +/- 5%. Su diseño propicia que se desconecten para </a:t>
            </a:r>
            <a:r>
              <a:rPr lang="es-MX" sz="1400" dirty="0" err="1" smtClean="0"/>
              <a:t>autoprotegerse</a:t>
            </a:r>
            <a:r>
              <a:rPr lang="es-MX" sz="1400" dirty="0" smtClean="0"/>
              <a:t> en condiciones extremas de alta y baja tensión, lo que genera costos de mantenimiento haciéndolos equipos de corta duración. En la mayoría de los casos solo ofrecen regulación en la fase y no en la línea de neutro, se </a:t>
            </a:r>
            <a:r>
              <a:rPr lang="es-MX" sz="1400" dirty="0" err="1" smtClean="0"/>
              <a:t>autoprotegen</a:t>
            </a:r>
            <a:r>
              <a:rPr lang="es-MX" sz="1400" dirty="0" smtClean="0"/>
              <a:t> utilizando </a:t>
            </a:r>
            <a:r>
              <a:rPr lang="es-MX" sz="1400" dirty="0" err="1" smtClean="0"/>
              <a:t>varistores</a:t>
            </a:r>
            <a:r>
              <a:rPr lang="es-MX" sz="1400" dirty="0" smtClean="0"/>
              <a:t> a la salida para provocar un corto circuito y activar su fusible.</a:t>
            </a:r>
          </a:p>
          <a:p>
            <a:r>
              <a:rPr lang="es-MX" sz="1400" dirty="0" smtClean="0"/>
              <a:t>Los reguladores </a:t>
            </a:r>
            <a:r>
              <a:rPr lang="es-MX" sz="1400" dirty="0" err="1" smtClean="0"/>
              <a:t>ferroresonantes</a:t>
            </a:r>
            <a:r>
              <a:rPr lang="es-MX" sz="1400" dirty="0" smtClean="0"/>
              <a:t>. La </a:t>
            </a:r>
            <a:r>
              <a:rPr lang="es-MX" sz="1400" dirty="0" err="1" smtClean="0"/>
              <a:t>ferroresonancia</a:t>
            </a:r>
            <a:r>
              <a:rPr lang="es-MX" sz="1400" dirty="0" smtClean="0"/>
              <a:t> es la propiedad del diseño de un transformador en el cual el transformador contiene dos patrones magnéticos separados con acoplamiento limitado entre ellos. La salida contiene un circuito resonante paralelo que toma su potencia del primario para reemplazar la potencia entregada a la carga. Hay que notar que la resonancia en la </a:t>
            </a:r>
            <a:r>
              <a:rPr lang="es-MX" sz="1400" dirty="0" err="1" smtClean="0"/>
              <a:t>ferroresonancia</a:t>
            </a:r>
            <a:r>
              <a:rPr lang="es-MX" sz="1400" dirty="0" smtClean="0"/>
              <a:t> es similar a aquella en los circuitos lineales con </a:t>
            </a:r>
            <a:r>
              <a:rPr lang="es-MX" sz="1400" dirty="0" smtClean="0">
                <a:hlinkClick r:id="rId2" tooltip="Condensador eléctrico"/>
              </a:rPr>
              <a:t>condensadores</a:t>
            </a:r>
            <a:r>
              <a:rPr lang="es-MX" sz="1400" dirty="0" smtClean="0"/>
              <a:t> o </a:t>
            </a:r>
            <a:r>
              <a:rPr lang="es-MX" sz="1400" dirty="0" smtClean="0">
                <a:hlinkClick r:id="rId3" tooltip="Inductor"/>
              </a:rPr>
              <a:t>inductores</a:t>
            </a:r>
            <a:r>
              <a:rPr lang="es-MX" sz="1400" dirty="0" smtClean="0"/>
              <a:t> en serie o paralelo, en donde la impedancia tiene un pico a una frecuencia en particular. En un circuito no lineal, como el que se usa en los transformadores </a:t>
            </a:r>
            <a:r>
              <a:rPr lang="es-MX" sz="1400" dirty="0" err="1" smtClean="0"/>
              <a:t>ferroresonantes</a:t>
            </a:r>
            <a:r>
              <a:rPr lang="es-MX" sz="1400" dirty="0" smtClean="0"/>
              <a:t>, la resonancia se usa para reducir los cambios en el voltaje de alimentación para suministrar un voltaje más constante a la carga.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 Funcionamiento del sistema de encendido por platinos</a:t>
            </a:r>
            <a:endParaRPr lang="es-MX" dirty="0"/>
          </a:p>
        </p:txBody>
      </p:sp>
      <p:sp>
        <p:nvSpPr>
          <p:cNvPr id="3" name="2 Marcador de contenido"/>
          <p:cNvSpPr>
            <a:spLocks noGrp="1"/>
          </p:cNvSpPr>
          <p:nvPr>
            <p:ph idx="1"/>
          </p:nvPr>
        </p:nvSpPr>
        <p:spPr/>
        <p:txBody>
          <a:bodyPr>
            <a:normAutofit fontScale="47500" lnSpcReduction="20000"/>
          </a:bodyPr>
          <a:lstStyle/>
          <a:p>
            <a:r>
              <a:rPr lang="es-MX" dirty="0" smtClean="0"/>
              <a:t>Los componentes del encendido por platinos, es el distribuidor, el condensador, obvio el platino, la bobina, los cables y las bujías.</a:t>
            </a:r>
            <a:br>
              <a:rPr lang="es-MX" dirty="0" smtClean="0"/>
            </a:br>
            <a:r>
              <a:rPr lang="es-MX" dirty="0" smtClean="0"/>
              <a:t/>
            </a:r>
            <a:br>
              <a:rPr lang="es-MX" dirty="0" smtClean="0"/>
            </a:br>
            <a:r>
              <a:rPr lang="es-MX" dirty="0" smtClean="0"/>
              <a:t>La falla mas común presentan regularmente es que los platinos se "flamean" ya sea por un desgaste de los mismos, porque el condensador (el condensador no es mas que una resistencia) este inservible, o por una mala calibración, esto provoca que el motor aviente explosiones por el escape, que cueste trabajo arrancarlo, que la maquina se escuche dispareja, que el auto se de </a:t>
            </a:r>
            <a:r>
              <a:rPr lang="es-MX" dirty="0" err="1" smtClean="0"/>
              <a:t>de</a:t>
            </a:r>
            <a:r>
              <a:rPr lang="es-MX" dirty="0" smtClean="0"/>
              <a:t> jalones, etc.</a:t>
            </a:r>
            <a:br>
              <a:rPr lang="es-MX" dirty="0" smtClean="0"/>
            </a:br>
            <a:r>
              <a:rPr lang="es-MX" dirty="0" smtClean="0"/>
              <a:t/>
            </a:r>
            <a:br>
              <a:rPr lang="es-MX" dirty="0" smtClean="0"/>
            </a:br>
            <a:r>
              <a:rPr lang="es-MX" dirty="0" smtClean="0"/>
              <a:t>Este sistema de encendido por platinos, (a </a:t>
            </a:r>
            <a:r>
              <a:rPr lang="es-MX" dirty="0" err="1" smtClean="0"/>
              <a:t>comparacion</a:t>
            </a:r>
            <a:r>
              <a:rPr lang="es-MX" dirty="0" smtClean="0"/>
              <a:t> del encendido electrónico), presenta un desgaste físico, causado por el roce entre la leva que abre el platino y el mismo platino, y esto causa que el platino se </a:t>
            </a:r>
            <a:r>
              <a:rPr lang="es-MX" dirty="0" err="1" smtClean="0"/>
              <a:t>descalibre</a:t>
            </a:r>
            <a:r>
              <a:rPr lang="es-MX" dirty="0" smtClean="0"/>
              <a:t>, igualmente en </a:t>
            </a:r>
            <a:r>
              <a:rPr lang="es-MX" dirty="0" err="1" smtClean="0"/>
              <a:t>ocaciones</a:t>
            </a:r>
            <a:r>
              <a:rPr lang="es-MX" dirty="0" smtClean="0"/>
              <a:t> el porta-platinos presenta un movimiento excesivo, e igualmente causa que el platino se mueva, y no abra correctamente a la medida.</a:t>
            </a:r>
            <a:br>
              <a:rPr lang="es-MX" dirty="0" smtClean="0"/>
            </a:br>
            <a:r>
              <a:rPr lang="es-MX" dirty="0" smtClean="0"/>
              <a:t/>
            </a:r>
            <a:br>
              <a:rPr lang="es-MX" dirty="0" smtClean="0"/>
            </a:br>
            <a:r>
              <a:rPr lang="es-MX" dirty="0" smtClean="0"/>
              <a:t>El motor de arranque es a lo que le llaman "marcha" sirve para hacer girar el motor para que comience a llevar a cabo las combustiones.</a:t>
            </a:r>
            <a:br>
              <a:rPr lang="es-MX" dirty="0" smtClean="0"/>
            </a:br>
            <a:r>
              <a:rPr lang="es-MX" dirty="0" smtClean="0"/>
              <a:t/>
            </a:r>
            <a:br>
              <a:rPr lang="es-MX" dirty="0" smtClean="0"/>
            </a:br>
            <a:r>
              <a:rPr lang="es-MX" dirty="0" smtClean="0"/>
              <a:t>Los bujes son un tipo de rodamientos, para evitar la fricción metal con metal, y los rodamientos pueden ser, como ya mencione, bujes o también pueden ser baleros. pero ni el motor de arranque ni los rodamientos están relacionados con el sistema de platinos, puesto que el sistema de platinos es el "sistema de ignición".</a:t>
            </a:r>
            <a:endParaRPr lang="es-MX"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automecanico.com/auto2002/encplatin.jpg"/>
          <p:cNvPicPr>
            <a:picLocks noChangeAspect="1" noChangeArrowheads="1"/>
          </p:cNvPicPr>
          <p:nvPr/>
        </p:nvPicPr>
        <p:blipFill>
          <a:blip r:embed="rId2"/>
          <a:srcRect/>
          <a:stretch>
            <a:fillRect/>
          </a:stretch>
        </p:blipFill>
        <p:spPr bwMode="auto">
          <a:xfrm>
            <a:off x="1524012" y="1643050"/>
            <a:ext cx="6905640" cy="4903004"/>
          </a:xfrm>
          <a:prstGeom prst="rect">
            <a:avLst/>
          </a:prstGeom>
          <a:noFill/>
        </p:spPr>
      </p:pic>
      <p:sp>
        <p:nvSpPr>
          <p:cNvPr id="2" name="1 Título"/>
          <p:cNvSpPr>
            <a:spLocks noGrp="1"/>
          </p:cNvSpPr>
          <p:nvPr>
            <p:ph type="title"/>
          </p:nvPr>
        </p:nvSpPr>
        <p:spPr/>
        <p:txBody>
          <a:bodyPr>
            <a:normAutofit fontScale="90000"/>
          </a:bodyPr>
          <a:lstStyle/>
          <a:p>
            <a:r>
              <a:rPr lang="es-MX" dirty="0" smtClean="0"/>
              <a:t>Componentes del sistema, circuito primario y secundario</a:t>
            </a:r>
            <a:endParaRPr lang="es-MX"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 Funcionamiento de encendido electrónico </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El encendido por transistores (electrónico analógico)</a:t>
            </a:r>
          </a:p>
          <a:p>
            <a:r>
              <a:rPr lang="es-MX" dirty="0" smtClean="0"/>
              <a:t>En un extremo del cigüeñal se encuentran girando unos </a:t>
            </a:r>
            <a:r>
              <a:rPr lang="es-MX" dirty="0" err="1" smtClean="0"/>
              <a:t>imanesalrededor</a:t>
            </a:r>
            <a:r>
              <a:rPr lang="es-MX" dirty="0" smtClean="0"/>
              <a:t> de unas bobinas (bobinas primarias). Por lo general son </a:t>
            </a:r>
            <a:r>
              <a:rPr lang="es-MX" dirty="0" err="1" smtClean="0"/>
              <a:t>doslas</a:t>
            </a:r>
            <a:r>
              <a:rPr lang="es-MX" dirty="0" smtClean="0"/>
              <a:t> bobinas, una que produce corriente que va a cargar </a:t>
            </a:r>
            <a:r>
              <a:rPr lang="es-MX" dirty="0" err="1" smtClean="0"/>
              <a:t>uncondensador</a:t>
            </a:r>
            <a:r>
              <a:rPr lang="es-MX" dirty="0" smtClean="0"/>
              <a:t> (bobina de carga), y otra que va a producir corriente </a:t>
            </a:r>
            <a:r>
              <a:rPr lang="es-MX" dirty="0" err="1" smtClean="0"/>
              <a:t>enun</a:t>
            </a:r>
            <a:r>
              <a:rPr lang="es-MX" dirty="0" smtClean="0"/>
              <a:t> momento muy preciso para avisar de la descarga del condensador(bobina de aviso). Un transistor es el encargado de descargar </a:t>
            </a:r>
            <a:r>
              <a:rPr lang="es-MX" dirty="0" err="1" smtClean="0"/>
              <a:t>laenergía</a:t>
            </a:r>
            <a:r>
              <a:rPr lang="es-MX" dirty="0" smtClean="0"/>
              <a:t> almacenada en el condensador. Cuando la bobina de </a:t>
            </a:r>
            <a:r>
              <a:rPr lang="es-MX" dirty="0" err="1" smtClean="0"/>
              <a:t>avisoenvíe</a:t>
            </a:r>
            <a:r>
              <a:rPr lang="es-MX" dirty="0" smtClean="0"/>
              <a:t> corriente al transistor, este cortocircuitara una parte del </a:t>
            </a:r>
            <a:r>
              <a:rPr lang="es-MX" dirty="0" err="1" smtClean="0"/>
              <a:t>circuitoy</a:t>
            </a:r>
            <a:r>
              <a:rPr lang="es-MX" dirty="0" smtClean="0"/>
              <a:t> provocara la salida de la corriente desde el condensador hacia </a:t>
            </a:r>
            <a:r>
              <a:rPr lang="es-MX" dirty="0" err="1" smtClean="0"/>
              <a:t>labobina</a:t>
            </a:r>
            <a:r>
              <a:rPr lang="es-MX" dirty="0" smtClean="0"/>
              <a:t> secundaria. La bobina secundaria convertirá la </a:t>
            </a:r>
            <a:r>
              <a:rPr lang="es-MX" dirty="0" err="1" smtClean="0"/>
              <a:t>corrienteeléctrica</a:t>
            </a:r>
            <a:r>
              <a:rPr lang="es-MX" dirty="0" smtClean="0"/>
              <a:t> que sale de la bobina primaria en corriente de alto voltaje(unos 25000 voltios) que provocara la chispa.</a:t>
            </a:r>
          </a:p>
          <a:p>
            <a:endParaRPr lang="es-MX"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Componentes y circuito del sistema</a:t>
            </a:r>
            <a:endParaRPr lang="es-MX" dirty="0"/>
          </a:p>
        </p:txBody>
      </p:sp>
      <p:sp>
        <p:nvSpPr>
          <p:cNvPr id="3" name="2 Marcador de contenido"/>
          <p:cNvSpPr>
            <a:spLocks noGrp="1"/>
          </p:cNvSpPr>
          <p:nvPr>
            <p:ph idx="1"/>
          </p:nvPr>
        </p:nvSpPr>
        <p:spPr/>
        <p:txBody>
          <a:bodyPr/>
          <a:lstStyle/>
          <a:p>
            <a:r>
              <a:rPr lang="es-MX" dirty="0" smtClean="0"/>
              <a:t>Bobina de encendido</a:t>
            </a:r>
          </a:p>
          <a:p>
            <a:r>
              <a:rPr lang="es-MX" dirty="0" smtClean="0"/>
              <a:t>Cable de alta tensión</a:t>
            </a:r>
          </a:p>
          <a:p>
            <a:r>
              <a:rPr lang="es-MX" dirty="0" smtClean="0"/>
              <a:t>Distribuidor</a:t>
            </a:r>
          </a:p>
          <a:p>
            <a:r>
              <a:rPr lang="es-MX" dirty="0" smtClean="0"/>
              <a:t>Bujías de encendido </a:t>
            </a:r>
          </a:p>
          <a:p>
            <a:endParaRPr lang="es-MX" dirty="0"/>
          </a:p>
        </p:txBody>
      </p:sp>
      <p:pic>
        <p:nvPicPr>
          <p:cNvPr id="6146" name="Picture 2" descr="'Sistema de encendido'"/>
          <p:cNvPicPr>
            <a:picLocks noChangeAspect="1" noChangeArrowheads="1"/>
          </p:cNvPicPr>
          <p:nvPr/>
        </p:nvPicPr>
        <p:blipFill>
          <a:blip r:embed="rId2"/>
          <a:srcRect/>
          <a:stretch>
            <a:fillRect/>
          </a:stretch>
        </p:blipFill>
        <p:spPr bwMode="auto">
          <a:xfrm>
            <a:off x="6286500" y="4000500"/>
            <a:ext cx="2857500" cy="285750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142852"/>
            <a:ext cx="7498080" cy="1143000"/>
          </a:xfrm>
        </p:spPr>
        <p:txBody>
          <a:bodyPr>
            <a:normAutofit fontScale="90000"/>
          </a:bodyPr>
          <a:lstStyle/>
          <a:p>
            <a:r>
              <a:rPr lang="es-MX" dirty="0" smtClean="0"/>
              <a:t>g) Funcionamiento del sistema DIS (sistema de ignición directo)</a:t>
            </a:r>
            <a:endParaRPr lang="es-MX" dirty="0"/>
          </a:p>
        </p:txBody>
      </p:sp>
      <p:sp>
        <p:nvSpPr>
          <p:cNvPr id="4" name="3 CuadroTexto"/>
          <p:cNvSpPr txBox="1"/>
          <p:nvPr/>
        </p:nvSpPr>
        <p:spPr>
          <a:xfrm>
            <a:off x="500034" y="1785926"/>
            <a:ext cx="8643966" cy="4247317"/>
          </a:xfrm>
          <a:prstGeom prst="rect">
            <a:avLst/>
          </a:prstGeom>
          <a:noFill/>
        </p:spPr>
        <p:txBody>
          <a:bodyPr wrap="square" rtlCol="0">
            <a:spAutoFit/>
          </a:bodyPr>
          <a:lstStyle/>
          <a:p>
            <a:r>
              <a:rPr lang="es-MX" dirty="0" smtClean="0"/>
              <a:t>Al cerrar el circuito primario, circula corriente por la bobina del primario desde el borne positivo al negativo a través del dispositivo de apertura y cierre del circuito, que en el caso de la ilustración, para simplificar se ha representado con un ruptor mecánico, pero en la práctica esto se realiza mediante un transistor de potencia. Mientras circula corriente por el primario la energía se acumula en forma magnética. En el momento de apertura del circuito deja de circular corriente por el primario pero la energía magnética se transfiere a la bobina del secundario donde buscará salir para cerrar el circuito, y como la bobina del secundario es de muchas espiras y por tanto la relación de transformación elevada saldrá una tensión de varios kilovoltios (miles de voltios). La alta tensión tenderá a saltar con mucha tensión en el cilindro donde haya mucha presión de gases: el cilindro en compresión, mientras que necesitará solo unos centenares de voltios en el cilindro que has depresión, es decir el que está en escape. De este modo el sistema "sabe" donde se requiere la alta tensión que prenda la mezcla. Durante el ciclo siguiente, cuando los cilindros cambien de estado la alta tensión saltará de nuevo en el cilindro que se halle en comprensión.</a:t>
            </a:r>
          </a:p>
          <a:p>
            <a:endParaRPr lang="es-MX"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1° Componentes del sistema, circuito primario y secundario</a:t>
            </a:r>
            <a:endParaRPr lang="es-MX" dirty="0"/>
          </a:p>
        </p:txBody>
      </p:sp>
      <p:sp>
        <p:nvSpPr>
          <p:cNvPr id="3" name="2 Marcador de contenido"/>
          <p:cNvSpPr>
            <a:spLocks noGrp="1"/>
          </p:cNvSpPr>
          <p:nvPr>
            <p:ph idx="1"/>
          </p:nvPr>
        </p:nvSpPr>
        <p:spPr/>
        <p:txBody>
          <a:bodyPr/>
          <a:lstStyle/>
          <a:p>
            <a:pPr>
              <a:buFontTx/>
              <a:buNone/>
            </a:pPr>
            <a:r>
              <a:rPr lang="es-ES" dirty="0" smtClean="0"/>
              <a:t>El ruptor</a:t>
            </a:r>
          </a:p>
          <a:p>
            <a:pPr>
              <a:buFontTx/>
              <a:buNone/>
            </a:pPr>
            <a:endParaRPr lang="es-ES" dirty="0" smtClean="0"/>
          </a:p>
          <a:p>
            <a:pPr>
              <a:buFontTx/>
              <a:buNone/>
            </a:pPr>
            <a:r>
              <a:rPr lang="es-ES" dirty="0" smtClean="0"/>
              <a:t>Reguladores de avance al encendido.</a:t>
            </a:r>
          </a:p>
          <a:p>
            <a:pPr>
              <a:buFontTx/>
              <a:buNone/>
            </a:pPr>
            <a:endParaRPr lang="es-ES" dirty="0" smtClean="0"/>
          </a:p>
          <a:p>
            <a:pPr>
              <a:buFontTx/>
              <a:buNone/>
            </a:pPr>
            <a:r>
              <a:rPr lang="es-ES" dirty="0" smtClean="0"/>
              <a:t>Distribuidor </a:t>
            </a:r>
          </a:p>
          <a:p>
            <a:endParaRPr lang="es-MX"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2° Sistemas de encendidos utilizados en vehículos de ultima generación</a:t>
            </a:r>
            <a:endParaRPr lang="es-MX" dirty="0"/>
          </a:p>
        </p:txBody>
      </p:sp>
      <p:sp>
        <p:nvSpPr>
          <p:cNvPr id="3" name="2 Marcador de contenido"/>
          <p:cNvSpPr>
            <a:spLocks noGrp="1"/>
          </p:cNvSpPr>
          <p:nvPr>
            <p:ph idx="1"/>
          </p:nvPr>
        </p:nvSpPr>
        <p:spPr>
          <a:xfrm>
            <a:off x="1214414" y="1714488"/>
            <a:ext cx="7712394" cy="4800600"/>
          </a:xfrm>
        </p:spPr>
        <p:txBody>
          <a:bodyPr/>
          <a:lstStyle/>
          <a:p>
            <a:r>
              <a:rPr lang="es-MX" b="1" smtClean="0"/>
              <a:t>Motor Jaguar AJ6</a:t>
            </a:r>
          </a:p>
          <a:p>
            <a:endParaRPr lang="es-MX" dirty="0"/>
          </a:p>
        </p:txBody>
      </p:sp>
      <p:pic>
        <p:nvPicPr>
          <p:cNvPr id="3074" name="Picture 2" descr="EL SISTEMA DE ENCENDIDO DEL AUTOMOVIL   sistema encendido automovil EL SISTEMA DE ENCENDIDO DEL AUTOMOVIL"/>
          <p:cNvPicPr>
            <a:picLocks noChangeAspect="1" noChangeArrowheads="1"/>
          </p:cNvPicPr>
          <p:nvPr/>
        </p:nvPicPr>
        <p:blipFill>
          <a:blip r:embed="rId2"/>
          <a:srcRect/>
          <a:stretch>
            <a:fillRect/>
          </a:stretch>
        </p:blipFill>
        <p:spPr bwMode="auto">
          <a:xfrm>
            <a:off x="1812793" y="2357430"/>
            <a:ext cx="6269773"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onografias.com"/>
          <p:cNvPicPr>
            <a:picLocks noChangeAspect="1" noChangeArrowheads="1"/>
          </p:cNvPicPr>
          <p:nvPr/>
        </p:nvPicPr>
        <p:blipFill>
          <a:blip r:embed="rId2"/>
          <a:srcRect/>
          <a:stretch>
            <a:fillRect/>
          </a:stretch>
        </p:blipFill>
        <p:spPr bwMode="auto">
          <a:xfrm>
            <a:off x="4143372" y="4349671"/>
            <a:ext cx="5000628" cy="2508329"/>
          </a:xfrm>
          <a:prstGeom prst="rect">
            <a:avLst/>
          </a:prstGeom>
          <a:noFill/>
        </p:spPr>
      </p:pic>
      <p:sp>
        <p:nvSpPr>
          <p:cNvPr id="2" name="1 Título"/>
          <p:cNvSpPr>
            <a:spLocks noGrp="1"/>
          </p:cNvSpPr>
          <p:nvPr>
            <p:ph type="title"/>
          </p:nvPr>
        </p:nvSpPr>
        <p:spPr/>
        <p:txBody>
          <a:bodyPr>
            <a:normAutofit fontScale="90000"/>
          </a:bodyPr>
          <a:lstStyle/>
          <a:p>
            <a:r>
              <a:rPr lang="es-MX" dirty="0" smtClean="0"/>
              <a:t>Componentes del sistema, circuitos y características técnicas</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Bobina de encendido con etapa final de encendido integrada.</a:t>
            </a:r>
          </a:p>
          <a:p>
            <a:r>
              <a:rPr lang="es-MX" dirty="0" smtClean="0"/>
              <a:t>Distribuidor </a:t>
            </a:r>
          </a:p>
          <a:p>
            <a:r>
              <a:rPr lang="es-MX" dirty="0" smtClean="0"/>
              <a:t>Bujía</a:t>
            </a:r>
          </a:p>
          <a:p>
            <a:r>
              <a:rPr lang="es-MX" dirty="0" smtClean="0"/>
              <a:t>Unidad de control</a:t>
            </a:r>
          </a:p>
          <a:p>
            <a:r>
              <a:rPr lang="es-MX" dirty="0" smtClean="0"/>
              <a:t>Sensor de temperatura del motor</a:t>
            </a:r>
          </a:p>
          <a:p>
            <a:r>
              <a:rPr lang="es-MX" dirty="0" smtClean="0"/>
              <a:t>Sensor de posición de la mariposa</a:t>
            </a:r>
          </a:p>
          <a:p>
            <a:r>
              <a:rPr lang="es-MX" dirty="0" smtClean="0"/>
              <a:t>Sensor de revoluciones y PMS</a:t>
            </a:r>
          </a:p>
          <a:p>
            <a:r>
              <a:rPr lang="es-MX" dirty="0" smtClean="0"/>
              <a:t>Disco dentado</a:t>
            </a:r>
          </a:p>
          <a:p>
            <a:r>
              <a:rPr lang="es-MX" dirty="0" smtClean="0"/>
              <a:t>Llave de contacto</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lstStyle/>
          <a:p>
            <a:r>
              <a:rPr lang="es-MX" dirty="0" smtClean="0">
                <a:hlinkClick r:id="rId2"/>
              </a:rPr>
              <a:t>http://tecnologia.idoneos.com/index.php/La_fricci%C3%B3n_permite_obtener_cargas_el%C3%A9ctricas</a:t>
            </a:r>
            <a:endParaRPr lang="es-MX" dirty="0" smtClean="0"/>
          </a:p>
          <a:p>
            <a:r>
              <a:rPr lang="es-MX" dirty="0" smtClean="0">
                <a:hlinkClick r:id="rId3"/>
              </a:rPr>
              <a:t>http://es.wikipedia.org/wiki/Electricidad</a:t>
            </a:r>
            <a:endParaRPr lang="es-MX" dirty="0" smtClean="0"/>
          </a:p>
          <a:p>
            <a:r>
              <a:rPr lang="es-MX" b="1" dirty="0" smtClean="0"/>
              <a:t>Microsoft ® Encarta ® 2009. © 1993-2008 Microsoft Corporation. </a:t>
            </a:r>
          </a:p>
          <a:p>
            <a:r>
              <a:rPr lang="es-MX" b="1" dirty="0" smtClean="0">
                <a:hlinkClick r:id="rId4"/>
              </a:rPr>
              <a:t>www.automecanico.com</a:t>
            </a:r>
            <a:endParaRPr lang="es-MX" b="1" dirty="0" smtClean="0"/>
          </a:p>
          <a:p>
            <a:endParaRPr lang="es-MX" b="1" dirty="0" smtClean="0"/>
          </a:p>
          <a:p>
            <a:pPr>
              <a:buNone/>
            </a:pPr>
            <a:endParaRPr lang="es-MX" b="1" dirty="0" smtClean="0"/>
          </a:p>
          <a:p>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 </a:t>
            </a:r>
            <a:endParaRPr lang="es-MX" dirty="0"/>
          </a:p>
        </p:txBody>
      </p:sp>
      <p:sp>
        <p:nvSpPr>
          <p:cNvPr id="3" name="2 Marcador de contenido"/>
          <p:cNvSpPr>
            <a:spLocks noGrp="1"/>
          </p:cNvSpPr>
          <p:nvPr>
            <p:ph idx="1"/>
          </p:nvPr>
        </p:nvSpPr>
        <p:spPr/>
        <p:txBody>
          <a:bodyPr/>
          <a:lstStyle/>
          <a:p>
            <a:r>
              <a:rPr lang="es-MX" dirty="0" smtClean="0"/>
              <a:t>El </a:t>
            </a:r>
            <a:r>
              <a:rPr lang="es-MX" b="1" dirty="0" smtClean="0"/>
              <a:t>electrón</a:t>
            </a:r>
            <a:r>
              <a:rPr lang="es-MX" dirty="0" smtClean="0"/>
              <a:t> (del </a:t>
            </a:r>
            <a:r>
              <a:rPr lang="es-MX" dirty="0" smtClean="0">
                <a:hlinkClick r:id="rId2" tooltip="Idioma griego"/>
              </a:rPr>
              <a:t>griego</a:t>
            </a:r>
            <a:r>
              <a:rPr lang="es-MX" dirty="0" smtClean="0"/>
              <a:t> </a:t>
            </a:r>
            <a:r>
              <a:rPr lang="es-MX" i="1" dirty="0" smtClean="0"/>
              <a:t>ἤλεκτρον</a:t>
            </a:r>
            <a:r>
              <a:rPr lang="es-MX" dirty="0" smtClean="0"/>
              <a:t>, </a:t>
            </a:r>
            <a:r>
              <a:rPr lang="es-MX" dirty="0" smtClean="0">
                <a:hlinkClick r:id="rId3" tooltip="Ámbar"/>
              </a:rPr>
              <a:t>ámbar</a:t>
            </a:r>
            <a:r>
              <a:rPr lang="es-MX" dirty="0" smtClean="0"/>
              <a:t>), comúnmente representado por el símbolo: </a:t>
            </a:r>
            <a:r>
              <a:rPr lang="es-MX" b="1" dirty="0" smtClean="0"/>
              <a:t>e</a:t>
            </a:r>
            <a:r>
              <a:rPr lang="es-MX" b="1" baseline="30000" dirty="0" smtClean="0"/>
              <a:t>−</a:t>
            </a:r>
            <a:r>
              <a:rPr lang="es-MX" dirty="0" smtClean="0"/>
              <a:t>, es una </a:t>
            </a:r>
            <a:r>
              <a:rPr lang="es-MX" dirty="0" smtClean="0">
                <a:hlinkClick r:id="rId4" tooltip="Partícula subatómica"/>
              </a:rPr>
              <a:t>partícula subatómica</a:t>
            </a:r>
            <a:r>
              <a:rPr lang="es-MX" dirty="0" smtClean="0"/>
              <a:t> de tipo </a:t>
            </a:r>
            <a:r>
              <a:rPr lang="es-MX" dirty="0" smtClean="0">
                <a:hlinkClick r:id="rId5" tooltip="Fermión"/>
              </a:rPr>
              <a:t>fermiónico</a:t>
            </a:r>
            <a:r>
              <a:rPr lang="es-MX" dirty="0" smtClean="0"/>
              <a:t>. En un </a:t>
            </a:r>
            <a:r>
              <a:rPr lang="es-MX" dirty="0" smtClean="0">
                <a:hlinkClick r:id="rId6" tooltip="Átomo"/>
              </a:rPr>
              <a:t>átomo</a:t>
            </a:r>
            <a:r>
              <a:rPr lang="es-MX" dirty="0" smtClean="0"/>
              <a:t> los electrones rodean el </a:t>
            </a:r>
            <a:r>
              <a:rPr lang="es-MX" dirty="0" smtClean="0">
                <a:hlinkClick r:id="rId7" tooltip="Núcleo atómico"/>
              </a:rPr>
              <a:t>núcleo</a:t>
            </a:r>
            <a:r>
              <a:rPr lang="es-MX" dirty="0" smtClean="0"/>
              <a:t>, compuesto únicamente de </a:t>
            </a:r>
            <a:r>
              <a:rPr lang="es-MX" dirty="0" smtClean="0">
                <a:hlinkClick r:id="rId8" tooltip="Protón"/>
              </a:rPr>
              <a:t>protones</a:t>
            </a:r>
            <a:r>
              <a:rPr lang="es-MX" dirty="0" smtClean="0"/>
              <a:t> y </a:t>
            </a:r>
            <a:r>
              <a:rPr lang="es-MX" dirty="0" smtClean="0">
                <a:hlinkClick r:id="rId9" tooltip="Neutrón"/>
              </a:rPr>
              <a:t>neutrones</a:t>
            </a:r>
            <a:r>
              <a:rPr lang="es-MX" dirty="0" smtClean="0"/>
              <a:t>, formando </a:t>
            </a:r>
            <a:r>
              <a:rPr lang="es-MX" dirty="0" smtClean="0">
                <a:hlinkClick r:id="rId10" tooltip="Orbital atómico"/>
              </a:rPr>
              <a:t>orbitales atómicos</a:t>
            </a:r>
            <a:r>
              <a:rPr lang="es-MX" dirty="0" smtClean="0"/>
              <a:t> dispuestos en sucesivas </a:t>
            </a:r>
            <a:r>
              <a:rPr lang="es-MX" dirty="0" smtClean="0">
                <a:hlinkClick r:id="rId11" tooltip="Capa electrónica"/>
              </a:rPr>
              <a:t>capas</a:t>
            </a:r>
            <a:r>
              <a:rPr lang="es-MX" dirty="0" smtClean="0"/>
              <a:t>.</a:t>
            </a:r>
            <a:endParaRPr lang="es-MX"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Conclusión</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Mi conclusión sobre este trabajo es, que es muy importante tener el conocimiento de lo que es la electricidad, para que se utiliza, y como podemos ayudar para tener una electricidad limpia y segura, tal es el caso de las plantas nucleares que producen electricidad pero tienen mucha contaminación.</a:t>
            </a:r>
          </a:p>
          <a:p>
            <a:r>
              <a:rPr lang="es-MX" dirty="0" smtClean="0"/>
              <a:t>Por ultimo cabe reconocer el estudio que se tuvo que llevar a cabo para que estos principios tuvieran un buen funcionamiento y desempeño en el auto.</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Modelos</a:t>
            </a:r>
            <a:endParaRPr lang="es-MX" dirty="0"/>
          </a:p>
        </p:txBody>
      </p:sp>
      <p:pic>
        <p:nvPicPr>
          <p:cNvPr id="4" name="3 Marcador de contenido" descr="220px-HAtomOrbitals.png"/>
          <p:cNvPicPr>
            <a:picLocks noGrp="1" noChangeAspect="1"/>
          </p:cNvPicPr>
          <p:nvPr>
            <p:ph idx="1"/>
          </p:nvPr>
        </p:nvPicPr>
        <p:blipFill>
          <a:blip r:embed="rId2"/>
          <a:stretch>
            <a:fillRect/>
          </a:stretch>
        </p:blipFill>
        <p:spPr>
          <a:xfrm>
            <a:off x="5643570" y="2357430"/>
            <a:ext cx="2895610" cy="2895610"/>
          </a:xfrm>
        </p:spPr>
      </p:pic>
      <p:pic>
        <p:nvPicPr>
          <p:cNvPr id="5" name="4 Imagen" descr="220px-O2_MolecularOrbitals_Anim.gif"/>
          <p:cNvPicPr>
            <a:picLocks noChangeAspect="1"/>
          </p:cNvPicPr>
          <p:nvPr/>
        </p:nvPicPr>
        <p:blipFill>
          <a:blip r:embed="rId3"/>
          <a:stretch>
            <a:fillRect/>
          </a:stretch>
        </p:blipFill>
        <p:spPr>
          <a:xfrm>
            <a:off x="1643042" y="2500306"/>
            <a:ext cx="2738442" cy="273844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Magnetismo</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El </a:t>
            </a:r>
            <a:r>
              <a:rPr lang="es-MX" b="1" dirty="0" smtClean="0"/>
              <a:t>magnetismo</a:t>
            </a:r>
            <a:r>
              <a:rPr lang="es-MX" dirty="0" smtClean="0"/>
              <a:t> es un fenómeno físico por el que los </a:t>
            </a:r>
            <a:r>
              <a:rPr lang="es-MX" dirty="0" smtClean="0">
                <a:hlinkClick r:id="rId2" tooltip="Material"/>
              </a:rPr>
              <a:t>materiales</a:t>
            </a:r>
            <a:r>
              <a:rPr lang="es-MX" dirty="0" smtClean="0"/>
              <a:t> ejercen </a:t>
            </a:r>
            <a:r>
              <a:rPr lang="es-MX" dirty="0" smtClean="0">
                <a:hlinkClick r:id="rId3" tooltip="Fuerza"/>
              </a:rPr>
              <a:t>fuerzas</a:t>
            </a:r>
            <a:r>
              <a:rPr lang="es-MX" dirty="0" smtClean="0"/>
              <a:t> de atracción o repulsión sobre otros materiales. Hay algunos materiales conocidos que han presentado propiedades magnéticas detectables fácilmente como el </a:t>
            </a:r>
            <a:r>
              <a:rPr lang="es-MX" dirty="0" smtClean="0">
                <a:hlinkClick r:id="rId4" tooltip="Níquel"/>
              </a:rPr>
              <a:t>níquel</a:t>
            </a:r>
            <a:r>
              <a:rPr lang="es-MX" dirty="0" smtClean="0"/>
              <a:t>, </a:t>
            </a:r>
            <a:r>
              <a:rPr lang="es-MX" dirty="0" smtClean="0">
                <a:hlinkClick r:id="rId5" tooltip="Hierro"/>
              </a:rPr>
              <a:t>hierro</a:t>
            </a:r>
            <a:r>
              <a:rPr lang="es-MX" dirty="0" smtClean="0"/>
              <a:t>, </a:t>
            </a:r>
            <a:r>
              <a:rPr lang="es-MX" dirty="0" smtClean="0">
                <a:hlinkClick r:id="rId6" tooltip="Cobalto"/>
              </a:rPr>
              <a:t>cobalto</a:t>
            </a:r>
            <a:r>
              <a:rPr lang="es-MX" dirty="0" smtClean="0"/>
              <a:t> y sus </a:t>
            </a:r>
            <a:r>
              <a:rPr lang="es-MX" dirty="0" smtClean="0">
                <a:hlinkClick r:id="rId7" tooltip="Aleación"/>
              </a:rPr>
              <a:t>aleaciones</a:t>
            </a:r>
            <a:r>
              <a:rPr lang="es-MX" dirty="0" smtClean="0"/>
              <a:t> que comúnmente se llaman </a:t>
            </a:r>
            <a:r>
              <a:rPr lang="es-MX" dirty="0" smtClean="0">
                <a:hlinkClick r:id="rId8" tooltip="Imán (física)"/>
              </a:rPr>
              <a:t>imanes</a:t>
            </a:r>
            <a:r>
              <a:rPr lang="es-MX" dirty="0" smtClean="0"/>
              <a:t>. Sin embargo todos los materiales son influidos, de mayor o menor forma, por la presencia de un </a:t>
            </a:r>
            <a:r>
              <a:rPr lang="es-MX" dirty="0" smtClean="0">
                <a:hlinkClick r:id="rId9" tooltip="Campo magnético"/>
              </a:rPr>
              <a:t>campo magnético</a:t>
            </a:r>
            <a:r>
              <a:rPr lang="es-MX" dirty="0" smtClean="0"/>
              <a:t>.</a:t>
            </a:r>
          </a:p>
          <a:p>
            <a:r>
              <a:rPr lang="es-MX" dirty="0" smtClean="0"/>
              <a:t>El magnetismo también tiene otras manifestaciones en física, particularmente como uno de los dos componentes de la </a:t>
            </a:r>
            <a:r>
              <a:rPr lang="es-MX" dirty="0" smtClean="0">
                <a:hlinkClick r:id="rId10" tooltip="Radiación electromagnética"/>
              </a:rPr>
              <a:t>radiación electromagnética</a:t>
            </a:r>
            <a:r>
              <a:rPr lang="es-MX" dirty="0" smtClean="0"/>
              <a:t>, como por ejemplo, la luz.</a:t>
            </a:r>
          </a:p>
          <a:p>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2° leyes fundamentales de la electridad</a:t>
            </a:r>
            <a:endParaRPr lang="es-MX" dirty="0"/>
          </a:p>
        </p:txBody>
      </p:sp>
      <p:sp>
        <p:nvSpPr>
          <p:cNvPr id="3" name="2 Marcador de contenido"/>
          <p:cNvSpPr>
            <a:spLocks noGrp="1"/>
          </p:cNvSpPr>
          <p:nvPr>
            <p:ph idx="1"/>
          </p:nvPr>
        </p:nvSpPr>
        <p:spPr/>
        <p:txBody>
          <a:bodyPr/>
          <a:lstStyle/>
          <a:p>
            <a:r>
              <a:rPr lang="es-MX" dirty="0" smtClean="0"/>
              <a:t>Ley de ohm</a:t>
            </a:r>
          </a:p>
          <a:p>
            <a:r>
              <a:rPr lang="es-MX" dirty="0" smtClean="0"/>
              <a:t>Ley de Ampere</a:t>
            </a:r>
          </a:p>
          <a:p>
            <a:r>
              <a:rPr lang="es-MX" dirty="0" smtClean="0"/>
              <a:t>Ley de Faraday</a:t>
            </a:r>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469</TotalTime>
  <Words>4184</Words>
  <Application>Microsoft Office PowerPoint</Application>
  <PresentationFormat>Presentación en pantalla (4:3)</PresentationFormat>
  <Paragraphs>221</Paragraphs>
  <Slides>60</Slides>
  <Notes>0</Notes>
  <HiddenSlides>0</HiddenSlides>
  <MMClips>0</MMClips>
  <ScaleCrop>false</ScaleCrop>
  <HeadingPairs>
    <vt:vector size="4" baseType="variant">
      <vt:variant>
        <vt:lpstr>Tema</vt:lpstr>
      </vt:variant>
      <vt:variant>
        <vt:i4>1</vt:i4>
      </vt:variant>
      <vt:variant>
        <vt:lpstr>Títulos de diapositiva</vt:lpstr>
      </vt:variant>
      <vt:variant>
        <vt:i4>60</vt:i4>
      </vt:variant>
    </vt:vector>
  </HeadingPairs>
  <TitlesOfParts>
    <vt:vector size="61" baseType="lpstr">
      <vt:lpstr>Solsticio</vt:lpstr>
      <vt:lpstr>Mantenimiento de sistemas eléctricos</vt:lpstr>
      <vt:lpstr>Diapositiva 2</vt:lpstr>
      <vt:lpstr>Introducción</vt:lpstr>
      <vt:lpstr>a) Aplicación de principios eléctricos</vt:lpstr>
      <vt:lpstr>1° La teoría del electrón</vt:lpstr>
      <vt:lpstr>Conceptos </vt:lpstr>
      <vt:lpstr>Modelos</vt:lpstr>
      <vt:lpstr>Magnetismo</vt:lpstr>
      <vt:lpstr>2° leyes fundamentales de la electridad</vt:lpstr>
      <vt:lpstr>Ley de Ohms</vt:lpstr>
      <vt:lpstr>Ley de Ampere</vt:lpstr>
      <vt:lpstr>Ley de Faraday</vt:lpstr>
      <vt:lpstr>3° Conceptos básicos de electricidad automotriz</vt:lpstr>
      <vt:lpstr>electricidad</vt:lpstr>
      <vt:lpstr>Corriente</vt:lpstr>
      <vt:lpstr>Voltaje </vt:lpstr>
      <vt:lpstr>Resistencia, impedancia, inductancia y capacitancia</vt:lpstr>
      <vt:lpstr>Conductor, semiconductor y aislamiento</vt:lpstr>
      <vt:lpstr>Campo eléctrico</vt:lpstr>
      <vt:lpstr>Fricción y desgaste</vt:lpstr>
      <vt:lpstr>Energía y conversión de energía</vt:lpstr>
      <vt:lpstr>Escalas de temperatura y conversiones</vt:lpstr>
      <vt:lpstr>4° Clasificación de la corriente eléctrica</vt:lpstr>
      <vt:lpstr>Corriente continua</vt:lpstr>
      <vt:lpstr>Corriente alterna</vt:lpstr>
      <vt:lpstr>Rectificación de la corriente </vt:lpstr>
      <vt:lpstr>5° La batería automotriz</vt:lpstr>
      <vt:lpstr>Principios de funcionamiento</vt:lpstr>
      <vt:lpstr>Clasificación, servicio y especificaciones</vt:lpstr>
      <vt:lpstr>Diapositiva 30</vt:lpstr>
      <vt:lpstr>Mantenimiento</vt:lpstr>
      <vt:lpstr>Carga de la batería</vt:lpstr>
      <vt:lpstr>Manejo de cargadores de la batería</vt:lpstr>
      <vt:lpstr>b) Aplicación de circuitos eléctricos automotrices </vt:lpstr>
      <vt:lpstr>1° Simbología eléctrica utilizada</vt:lpstr>
      <vt:lpstr>Unidades de alumbrado</vt:lpstr>
      <vt:lpstr>Elementos eléctricos</vt:lpstr>
      <vt:lpstr>Accesorios </vt:lpstr>
      <vt:lpstr>Alternador, generador y motor</vt:lpstr>
      <vt:lpstr>2° Circuitos eléctricos del automóvil</vt:lpstr>
      <vt:lpstr>Tipos de circuitos</vt:lpstr>
      <vt:lpstr>Términos eléctricos</vt:lpstr>
      <vt:lpstr>Diapositiva 43</vt:lpstr>
      <vt:lpstr>Diagramas eléctricos</vt:lpstr>
      <vt:lpstr>Circuitos de arranque, carga, encendido, alumbrado, instrumentos, señales y accesorios</vt:lpstr>
      <vt:lpstr>c) Descripción del funcionamiento del motor de arranque</vt:lpstr>
      <vt:lpstr>Tipos de sistemas de arranque y componentes </vt:lpstr>
      <vt:lpstr>d) Descripción del sistema de carga</vt:lpstr>
      <vt:lpstr>Tipos de sistemas de carga y sus componentes</vt:lpstr>
      <vt:lpstr>Tipos de reguladores</vt:lpstr>
      <vt:lpstr>e) Funcionamiento del sistema de encendido por platinos</vt:lpstr>
      <vt:lpstr>Componentes del sistema, circuito primario y secundario</vt:lpstr>
      <vt:lpstr>f) Funcionamiento de encendido electrónico </vt:lpstr>
      <vt:lpstr>Componentes y circuito del sistema</vt:lpstr>
      <vt:lpstr>g) Funcionamiento del sistema DIS (sistema de ignición directo)</vt:lpstr>
      <vt:lpstr>1° Componentes del sistema, circuito primario y secundario</vt:lpstr>
      <vt:lpstr>2° Sistemas de encendidos utilizados en vehículos de ultima generación</vt:lpstr>
      <vt:lpstr>Componentes del sistema, circuitos y características técnicas</vt:lpstr>
      <vt:lpstr>Bibliografía</vt:lpstr>
      <vt:lpstr>Conclusión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Mantenimiento de sistemas eléctricos</dc:title>
  <dc:creator>ulises</dc:creator>
  <cp:lastModifiedBy>ulises</cp:lastModifiedBy>
  <cp:revision>46</cp:revision>
  <dcterms:created xsi:type="dcterms:W3CDTF">2012-08-10T01:54:28Z</dcterms:created>
  <dcterms:modified xsi:type="dcterms:W3CDTF">2012-08-22T21:11:12Z</dcterms:modified>
</cp:coreProperties>
</file>